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12.xml" ContentType="application/vnd.openxmlformats-officedocument.themeOverr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Override17.xml" ContentType="application/vnd.openxmlformats-officedocument.themeOverride+xml"/>
  <Override PartName="/ppt/theme/themeOverride18.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Override9.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83" r:id="rId3"/>
    <p:sldId id="257" r:id="rId4"/>
    <p:sldId id="274" r:id="rId5"/>
    <p:sldId id="275" r:id="rId6"/>
    <p:sldId id="276" r:id="rId7"/>
    <p:sldId id="277" r:id="rId8"/>
    <p:sldId id="285" r:id="rId9"/>
    <p:sldId id="278" r:id="rId10"/>
    <p:sldId id="281" r:id="rId11"/>
    <p:sldId id="279" r:id="rId12"/>
    <p:sldId id="280" r:id="rId13"/>
    <p:sldId id="291" r:id="rId14"/>
    <p:sldId id="259" r:id="rId15"/>
    <p:sldId id="258" r:id="rId16"/>
    <p:sldId id="286" r:id="rId17"/>
    <p:sldId id="266" r:id="rId18"/>
    <p:sldId id="262" r:id="rId19"/>
    <p:sldId id="263" r:id="rId20"/>
    <p:sldId id="268" r:id="rId21"/>
    <p:sldId id="269" r:id="rId22"/>
    <p:sldId id="272" r:id="rId23"/>
    <p:sldId id="270" r:id="rId24"/>
    <p:sldId id="282" r:id="rId25"/>
    <p:sldId id="284" r:id="rId26"/>
    <p:sldId id="287" r:id="rId27"/>
    <p:sldId id="288" r:id="rId28"/>
    <p:sldId id="271" r:id="rId29"/>
    <p:sldId id="273" r:id="rId30"/>
    <p:sldId id="290" r:id="rId31"/>
    <p:sldId id="289"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40" autoAdjust="0"/>
    <p:restoredTop sz="94660"/>
  </p:normalViewPr>
  <p:slideViewPr>
    <p:cSldViewPr>
      <p:cViewPr>
        <p:scale>
          <a:sx n="47" d="100"/>
          <a:sy n="47" d="100"/>
        </p:scale>
        <p:origin x="-648" y="-139"/>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30.04.2013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med">
    <p:fade thruBlk="1"/>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themeOverride" Target="../theme/themeOverr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hemeOverride" Target="../theme/themeOverr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themeOverride" Target="../theme/themeOverr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8.xml"/><Relationship Id="rId1" Type="http://schemas.openxmlformats.org/officeDocument/2006/relationships/themeOverride" Target="../theme/themeOverride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hemeOverride" Target="../theme/themeOverr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themeOverride" Target="../theme/themeOverride1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9.xml"/><Relationship Id="rId1" Type="http://schemas.openxmlformats.org/officeDocument/2006/relationships/themeOverride" Target="../theme/themeOverr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slideLayout" Target="../slideLayouts/slideLayout5.xml"/><Relationship Id="rId1" Type="http://schemas.openxmlformats.org/officeDocument/2006/relationships/themeOverride" Target="../theme/themeOverride1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лексей\Desktop\проект\73533114_1250514453_0likru_1124489_52620746.jpg"/>
          <p:cNvPicPr>
            <a:picLocks noChangeAspect="1" noChangeArrowheads="1"/>
          </p:cNvPicPr>
          <p:nvPr/>
        </p:nvPicPr>
        <p:blipFill>
          <a:blip r:embed="rId2" cstate="print"/>
          <a:srcRect/>
          <a:stretch>
            <a:fillRect/>
          </a:stretch>
        </p:blipFill>
        <p:spPr bwMode="auto">
          <a:xfrm>
            <a:off x="-612576" y="-531440"/>
            <a:ext cx="10225136" cy="7920880"/>
          </a:xfrm>
          <a:prstGeom prst="rect">
            <a:avLst/>
          </a:prstGeom>
          <a:noFill/>
        </p:spPr>
      </p:pic>
      <p:sp>
        <p:nvSpPr>
          <p:cNvPr id="3" name="TextBox 2"/>
          <p:cNvSpPr txBox="1"/>
          <p:nvPr/>
        </p:nvSpPr>
        <p:spPr>
          <a:xfrm>
            <a:off x="539552" y="764704"/>
            <a:ext cx="8136904" cy="3046988"/>
          </a:xfrm>
          <a:prstGeom prst="rect">
            <a:avLst/>
          </a:prstGeom>
          <a:noFill/>
        </p:spPr>
        <p:txBody>
          <a:bodyPr wrap="square" rtlCol="0">
            <a:spAutoFit/>
          </a:bodyPr>
          <a:lstStyle/>
          <a:p>
            <a:r>
              <a:rPr lang="ru-RU" sz="8800" dirty="0" smtClean="0">
                <a:solidFill>
                  <a:srgbClr val="002060"/>
                </a:solidFill>
                <a:latin typeface="Segoe Print" pitchFamily="2" charset="0"/>
              </a:rPr>
              <a:t> </a:t>
            </a:r>
            <a:r>
              <a:rPr lang="ru-RU" sz="9600" b="1" i="1" u="sng" dirty="0" smtClean="0">
                <a:solidFill>
                  <a:srgbClr val="002060"/>
                </a:solidFill>
                <a:latin typeface="Segoe Print" pitchFamily="2" charset="0"/>
              </a:rPr>
              <a:t>Летопись школы № 4</a:t>
            </a:r>
            <a:endParaRPr lang="ru-RU" sz="9600" b="1" i="1" u="sng" dirty="0">
              <a:solidFill>
                <a:srgbClr val="002060"/>
              </a:solidFill>
              <a:latin typeface="Segoe Print" pitchFamily="2" charset="0"/>
            </a:endParaRPr>
          </a:p>
        </p:txBody>
      </p:sp>
      <p:sp>
        <p:nvSpPr>
          <p:cNvPr id="5" name="TextBox 4"/>
          <p:cNvSpPr txBox="1"/>
          <p:nvPr/>
        </p:nvSpPr>
        <p:spPr>
          <a:xfrm>
            <a:off x="3995936" y="3933056"/>
            <a:ext cx="4320480" cy="2308324"/>
          </a:xfrm>
          <a:prstGeom prst="rect">
            <a:avLst/>
          </a:prstGeom>
          <a:noFill/>
        </p:spPr>
        <p:txBody>
          <a:bodyPr wrap="square" rtlCol="0">
            <a:spAutoFit/>
          </a:bodyPr>
          <a:lstStyle/>
          <a:p>
            <a:r>
              <a:rPr lang="ru-RU" dirty="0" smtClean="0"/>
              <a:t>Выполнили: ученицы 10 «А» класса</a:t>
            </a:r>
          </a:p>
          <a:p>
            <a:r>
              <a:rPr lang="ru-RU" dirty="0" smtClean="0"/>
              <a:t> </a:t>
            </a:r>
            <a:r>
              <a:rPr lang="ru-RU" dirty="0" smtClean="0"/>
              <a:t>                       Болдырева Мария</a:t>
            </a:r>
          </a:p>
          <a:p>
            <a:r>
              <a:rPr lang="ru-RU" dirty="0" smtClean="0"/>
              <a:t> </a:t>
            </a:r>
            <a:r>
              <a:rPr lang="ru-RU" dirty="0" smtClean="0"/>
              <a:t>                       </a:t>
            </a:r>
            <a:r>
              <a:rPr lang="ru-RU" dirty="0" err="1" smtClean="0"/>
              <a:t>Дейнега</a:t>
            </a:r>
            <a:r>
              <a:rPr lang="ru-RU" dirty="0" smtClean="0"/>
              <a:t> Татьяна</a:t>
            </a:r>
          </a:p>
          <a:p>
            <a:r>
              <a:rPr lang="ru-RU" dirty="0" smtClean="0"/>
              <a:t> </a:t>
            </a:r>
            <a:r>
              <a:rPr lang="ru-RU" dirty="0" smtClean="0"/>
              <a:t>                       Суханова Дарья</a:t>
            </a:r>
          </a:p>
          <a:p>
            <a:r>
              <a:rPr lang="ru-RU" dirty="0" smtClean="0"/>
              <a:t> </a:t>
            </a:r>
            <a:r>
              <a:rPr lang="ru-RU" dirty="0" smtClean="0"/>
              <a:t>                       </a:t>
            </a:r>
            <a:r>
              <a:rPr lang="ru-RU" dirty="0" err="1" smtClean="0"/>
              <a:t>Шелепова</a:t>
            </a:r>
            <a:r>
              <a:rPr lang="ru-RU" dirty="0" smtClean="0"/>
              <a:t> Анастасия</a:t>
            </a:r>
          </a:p>
          <a:p>
            <a:r>
              <a:rPr lang="ru-RU" dirty="0" smtClean="0"/>
              <a:t>Руководитель проекта: </a:t>
            </a:r>
          </a:p>
          <a:p>
            <a:r>
              <a:rPr lang="ru-RU" dirty="0" smtClean="0"/>
              <a:t> </a:t>
            </a:r>
            <a:r>
              <a:rPr lang="ru-RU" dirty="0" smtClean="0"/>
              <a:t>                        </a:t>
            </a:r>
            <a:r>
              <a:rPr lang="ru-RU" dirty="0" err="1" smtClean="0"/>
              <a:t>Родивилова</a:t>
            </a:r>
            <a:r>
              <a:rPr lang="ru-RU" dirty="0" smtClean="0"/>
              <a:t> Галина                                   	       Александровна</a:t>
            </a:r>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MJx3HgmRnHs.jpg"/>
          <p:cNvPicPr>
            <a:picLocks noGrp="1" noChangeAspect="1"/>
          </p:cNvPicPr>
          <p:nvPr>
            <p:ph type="pic" idx="1"/>
          </p:nvPr>
        </p:nvPicPr>
        <p:blipFill>
          <a:blip r:embed="rId3" cstate="print"/>
          <a:srcRect l="5556" r="5556"/>
          <a:stretch>
            <a:fillRect/>
          </a:stretch>
        </p:blipFill>
        <p:spPr>
          <a:xfrm rot="20779775">
            <a:off x="-996137" y="58594"/>
            <a:ext cx="5486400" cy="4114800"/>
          </a:xfrm>
        </p:spPr>
      </p:pic>
      <p:sp>
        <p:nvSpPr>
          <p:cNvPr id="4" name="Текст 3"/>
          <p:cNvSpPr>
            <a:spLocks noGrp="1"/>
          </p:cNvSpPr>
          <p:nvPr>
            <p:ph type="body" sz="half" idx="2"/>
          </p:nvPr>
        </p:nvSpPr>
        <p:spPr>
          <a:xfrm>
            <a:off x="4679504" y="260648"/>
            <a:ext cx="4464496" cy="6597352"/>
          </a:xfrm>
        </p:spPr>
        <p:txBody>
          <a:bodyPr>
            <a:normAutofit fontScale="70000" lnSpcReduction="20000"/>
          </a:bodyPr>
          <a:lstStyle/>
          <a:p>
            <a:pPr>
              <a:lnSpc>
                <a:spcPct val="160000"/>
              </a:lnSpc>
            </a:pPr>
            <a:r>
              <a:rPr lang="ru-RU" sz="2800" dirty="0" smtClean="0">
                <a:latin typeface="Times New Roman" pitchFamily="18" charset="0"/>
                <a:cs typeface="Times New Roman" pitchFamily="18" charset="0"/>
              </a:rPr>
              <a:t>При этом человеке школа была экспериментальной площадкой по разработке проблем интеграции общего  образования. В школе были созданы все условия для умственного, нравственного и физического развития.  Владимир Иванович активно учувствовал в жизни педагогической общественности округа и города, являлся председателем Совета директоров школ округа.</a:t>
            </a:r>
          </a:p>
          <a:p>
            <a:pPr>
              <a:lnSpc>
                <a:spcPct val="160000"/>
              </a:lnSpc>
            </a:pPr>
            <a:r>
              <a:rPr lang="ru-RU" sz="2800" dirty="0" smtClean="0">
                <a:latin typeface="Times New Roman" pitchFamily="18" charset="0"/>
                <a:cs typeface="Times New Roman" pitchFamily="18" charset="0"/>
              </a:rPr>
              <a:t>Имеет звание «Заслуженного учителя»</a:t>
            </a:r>
            <a:endParaRPr lang="ru-RU" sz="28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4">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4">
                                            <p:txEl>
                                              <p:pRg st="0" end="0"/>
                                            </p:txEl>
                                          </p:spTgt>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strVal val="#ppt_w*2.5"/>
                                          </p:val>
                                        </p:tav>
                                        <p:tav tm="100000">
                                          <p:val>
                                            <p:strVal val="#ppt_w"/>
                                          </p:val>
                                        </p:tav>
                                      </p:tavLst>
                                    </p:anim>
                                    <p:anim calcmode="lin" valueType="num">
                                      <p:cBhvr>
                                        <p:cTn id="16" dur="500" fill="hold"/>
                                        <p:tgtEl>
                                          <p:spTgt spid="4">
                                            <p:txEl>
                                              <p:pRg st="1" end="1"/>
                                            </p:txEl>
                                          </p:spTgt>
                                        </p:tgtEl>
                                        <p:attrNameLst>
                                          <p:attrName>ppt_h</p:attrName>
                                        </p:attrNameLst>
                                      </p:cBhvr>
                                      <p:tavLst>
                                        <p:tav tm="0">
                                          <p:val>
                                            <p:strVal val="#ppt_h*0.01"/>
                                          </p:val>
                                        </p:tav>
                                        <p:tav tm="100000">
                                          <p:val>
                                            <p:strVal val="#ppt_h"/>
                                          </p:val>
                                        </p:tav>
                                      </p:tavLst>
                                    </p:anim>
                                    <p:anim calcmode="lin" valueType="num">
                                      <p:cBhvr>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1" end="1"/>
                                            </p:txEl>
                                          </p:spTgt>
                                        </p:tgtEl>
                                        <p:attrNameLst>
                                          <p:attrName>ppt_y</p:attrName>
                                        </p:attrNameLst>
                                      </p:cBhvr>
                                      <p:tavLst>
                                        <p:tav tm="0">
                                          <p:val>
                                            <p:strVal val="#ppt_h+1"/>
                                          </p:val>
                                        </p:tav>
                                        <p:tav tm="100000">
                                          <p:val>
                                            <p:strVal val="#ppt_y"/>
                                          </p:val>
                                        </p:tav>
                                      </p:tavLst>
                                    </p:anim>
                                    <p:animEffect transition="in" filter="fade">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4935.jpg"/>
          <p:cNvPicPr>
            <a:picLocks noGrp="1" noChangeAspect="1"/>
          </p:cNvPicPr>
          <p:nvPr>
            <p:ph type="pic" idx="1"/>
          </p:nvPr>
        </p:nvPicPr>
        <p:blipFill>
          <a:blip r:embed="rId3" cstate="print"/>
          <a:srcRect l="5556" r="5556"/>
          <a:stretch>
            <a:fillRect/>
          </a:stretch>
        </p:blipFill>
        <p:spPr>
          <a:xfrm rot="5400000">
            <a:off x="-1144014" y="1144014"/>
            <a:ext cx="6858000" cy="4569972"/>
          </a:xfrm>
        </p:spPr>
      </p:pic>
      <p:sp>
        <p:nvSpPr>
          <p:cNvPr id="4" name="Текст 3"/>
          <p:cNvSpPr>
            <a:spLocks noGrp="1"/>
          </p:cNvSpPr>
          <p:nvPr>
            <p:ph type="body" sz="half" idx="2"/>
          </p:nvPr>
        </p:nvSpPr>
        <p:spPr>
          <a:xfrm>
            <a:off x="4644008" y="0"/>
            <a:ext cx="4499992" cy="6597352"/>
          </a:xfrm>
        </p:spPr>
        <p:txBody>
          <a:bodyPr>
            <a:normAutofit/>
          </a:bodyPr>
          <a:lstStyle/>
          <a:p>
            <a:pPr algn="ctr">
              <a:lnSpc>
                <a:spcPct val="150000"/>
              </a:lnSpc>
            </a:pPr>
            <a:r>
              <a:rPr lang="ru-RU" sz="4400" b="1" u="sng" dirty="0" err="1" smtClean="0">
                <a:latin typeface="Times New Roman" pitchFamily="18" charset="0"/>
                <a:cs typeface="Times New Roman" pitchFamily="18" charset="0"/>
              </a:rPr>
              <a:t>Сутормина</a:t>
            </a:r>
            <a:r>
              <a:rPr lang="ru-RU" sz="4400" b="1" u="sng" dirty="0" smtClean="0">
                <a:latin typeface="Times New Roman" pitchFamily="18" charset="0"/>
                <a:cs typeface="Times New Roman" pitchFamily="18" charset="0"/>
              </a:rPr>
              <a:t> Валентина Юрьевна</a:t>
            </a:r>
          </a:p>
          <a:p>
            <a:pPr>
              <a:lnSpc>
                <a:spcPct val="150000"/>
              </a:lnSpc>
            </a:pPr>
            <a:endParaRPr lang="ru-RU" sz="4800" b="1" u="sng" dirty="0" smtClean="0">
              <a:latin typeface="Times New Roman" pitchFamily="18" charset="0"/>
              <a:cs typeface="Times New Roman" pitchFamily="18" charset="0"/>
            </a:endParaRPr>
          </a:p>
          <a:p>
            <a:pPr>
              <a:lnSpc>
                <a:spcPct val="150000"/>
              </a:lnSpc>
            </a:pPr>
            <a:r>
              <a:rPr lang="ru-RU" sz="2800" dirty="0" smtClean="0">
                <a:latin typeface="Times New Roman" pitchFamily="18" charset="0"/>
                <a:cs typeface="Times New Roman" pitchFamily="18" charset="0"/>
              </a:rPr>
              <a:t>Директор школы с 2003 по 2008. Учитель физики. </a:t>
            </a:r>
          </a:p>
          <a:p>
            <a:endParaRPr lang="ru-RU" sz="1800" b="1" u="sng"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5577.JPG"/>
          <p:cNvPicPr>
            <a:picLocks noGrp="1" noChangeAspect="1"/>
          </p:cNvPicPr>
          <p:nvPr>
            <p:ph type="pic" idx="1"/>
          </p:nvPr>
        </p:nvPicPr>
        <p:blipFill>
          <a:blip r:embed="rId3" cstate="print"/>
          <a:srcRect l="5556" r="5556"/>
          <a:stretch>
            <a:fillRect/>
          </a:stretch>
        </p:blipFill>
        <p:spPr>
          <a:xfrm>
            <a:off x="0" y="404664"/>
            <a:ext cx="5401446" cy="5832648"/>
          </a:xfrm>
        </p:spPr>
      </p:pic>
      <p:sp>
        <p:nvSpPr>
          <p:cNvPr id="4" name="Текст 3"/>
          <p:cNvSpPr>
            <a:spLocks noGrp="1"/>
          </p:cNvSpPr>
          <p:nvPr>
            <p:ph type="body" sz="half" idx="2"/>
          </p:nvPr>
        </p:nvSpPr>
        <p:spPr>
          <a:xfrm>
            <a:off x="5364088" y="0"/>
            <a:ext cx="3779912" cy="6309320"/>
          </a:xfrm>
        </p:spPr>
        <p:txBody>
          <a:bodyPr>
            <a:normAutofit fontScale="92500" lnSpcReduction="20000"/>
          </a:bodyPr>
          <a:lstStyle/>
          <a:p>
            <a:pPr algn="ctr">
              <a:lnSpc>
                <a:spcPct val="150000"/>
              </a:lnSpc>
            </a:pPr>
            <a:r>
              <a:rPr lang="ru-RU" sz="4800" b="1" u="sng" dirty="0" smtClean="0">
                <a:latin typeface="Times New Roman" pitchFamily="18" charset="0"/>
                <a:cs typeface="Times New Roman" pitchFamily="18" charset="0"/>
              </a:rPr>
              <a:t>Фуникова Наталия Викторовна</a:t>
            </a:r>
          </a:p>
          <a:p>
            <a:pPr>
              <a:lnSpc>
                <a:spcPct val="150000"/>
              </a:lnSpc>
            </a:pPr>
            <a:endParaRPr lang="ru-RU" sz="4000" b="1" u="sng" dirty="0" smtClean="0">
              <a:latin typeface="Times New Roman" pitchFamily="18" charset="0"/>
              <a:cs typeface="Times New Roman" pitchFamily="18" charset="0"/>
            </a:endParaRPr>
          </a:p>
          <a:p>
            <a:pPr>
              <a:lnSpc>
                <a:spcPct val="150000"/>
              </a:lnSpc>
            </a:pPr>
            <a:r>
              <a:rPr lang="ru-RU" sz="3600" dirty="0" smtClean="0">
                <a:latin typeface="Times New Roman" pitchFamily="18" charset="0"/>
                <a:cs typeface="Times New Roman" pitchFamily="18" charset="0"/>
              </a:rPr>
              <a:t>Действующий директор школы с 2008 года. Учитель математики.</a:t>
            </a:r>
            <a:endParaRPr lang="ru-RU" sz="36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лексей\Desktop\bc9582080b7cпро.jpg"/>
          <p:cNvPicPr>
            <a:picLocks noChangeAspect="1" noChangeArrowheads="1"/>
          </p:cNvPicPr>
          <p:nvPr/>
        </p:nvPicPr>
        <p:blipFill>
          <a:blip r:embed="rId2" cstate="print"/>
          <a:srcRect/>
          <a:stretch>
            <a:fillRect/>
          </a:stretch>
        </p:blipFill>
        <p:spPr bwMode="auto">
          <a:xfrm>
            <a:off x="44204" y="0"/>
            <a:ext cx="9099796" cy="6891477"/>
          </a:xfrm>
          <a:prstGeom prst="rect">
            <a:avLst/>
          </a:prstGeom>
          <a:noFill/>
        </p:spPr>
      </p:pic>
      <p:sp>
        <p:nvSpPr>
          <p:cNvPr id="5" name="Заголовок 4"/>
          <p:cNvSpPr>
            <a:spLocks noGrp="1"/>
          </p:cNvSpPr>
          <p:nvPr>
            <p:ph type="title"/>
          </p:nvPr>
        </p:nvSpPr>
        <p:spPr>
          <a:xfrm>
            <a:off x="0" y="3645024"/>
            <a:ext cx="9144000" cy="3212976"/>
          </a:xfrm>
        </p:spPr>
        <p:txBody>
          <a:bodyPr>
            <a:normAutofit/>
          </a:bodyPr>
          <a:lstStyle/>
          <a:p>
            <a:r>
              <a:rPr lang="ru-RU" sz="7200" b="1" dirty="0" smtClean="0">
                <a:solidFill>
                  <a:srgbClr val="C00000"/>
                </a:solidFill>
              </a:rPr>
              <a:t>Не повторяется такое никогда…</a:t>
            </a:r>
            <a:endParaRPr lang="ru-RU" sz="7200" b="1" dirty="0">
              <a:solidFill>
                <a:srgbClr val="C00000"/>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0" fill="hold"/>
                                        <p:tgtEl>
                                          <p:spTgt spid="5"/>
                                        </p:tgtEl>
                                        <p:attrNameLst>
                                          <p:attrName>ppt_x</p:attrName>
                                        </p:attrNameLst>
                                      </p:cBhvr>
                                      <p:tavLst>
                                        <p:tav tm="0">
                                          <p:val>
                                            <p:strVal val="#ppt_x"/>
                                          </p:val>
                                        </p:tav>
                                        <p:tav tm="100000">
                                          <p:val>
                                            <p:strVal val="#ppt_x"/>
                                          </p:val>
                                        </p:tav>
                                      </p:tavLst>
                                    </p:anim>
                                    <p:anim calcmode="lin" valueType="num">
                                      <p:cBhvr>
                                        <p:cTn id="8"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IMG_4984.jpg"/>
          <p:cNvPicPr>
            <a:picLocks noGrp="1" noChangeAspect="1"/>
          </p:cNvPicPr>
          <p:nvPr>
            <p:ph sz="half" idx="2"/>
          </p:nvPr>
        </p:nvPicPr>
        <p:blipFill>
          <a:blip r:embed="rId2" cstate="print"/>
          <a:stretch>
            <a:fillRect/>
          </a:stretch>
        </p:blipFill>
        <p:spPr>
          <a:xfrm>
            <a:off x="3665116" y="2996952"/>
            <a:ext cx="5478884" cy="3652589"/>
          </a:xfrm>
          <a:prstGeom prst="rect">
            <a:avLst/>
          </a:prstGeom>
          <a:ln>
            <a:noFill/>
          </a:ln>
          <a:effectLst>
            <a:softEdge rad="112500"/>
          </a:effectLst>
        </p:spPr>
      </p:pic>
      <p:sp>
        <p:nvSpPr>
          <p:cNvPr id="6" name="Заголовок 5"/>
          <p:cNvSpPr>
            <a:spLocks noGrp="1"/>
          </p:cNvSpPr>
          <p:nvPr>
            <p:ph type="title"/>
          </p:nvPr>
        </p:nvSpPr>
        <p:spPr>
          <a:xfrm>
            <a:off x="3419872" y="0"/>
            <a:ext cx="6131024" cy="2852936"/>
          </a:xfrm>
        </p:spPr>
        <p:txBody>
          <a:bodyPr>
            <a:normAutofit fontScale="90000"/>
          </a:bodyPr>
          <a:lstStyle/>
          <a:p>
            <a:pPr algn="l">
              <a:lnSpc>
                <a:spcPct val="150000"/>
              </a:lnSpc>
            </a:pPr>
            <a:r>
              <a:rPr lang="ru-RU" sz="2400" b="1" dirty="0" smtClean="0">
                <a:latin typeface="Bookman Old Style" pitchFamily="18" charset="0"/>
              </a:rPr>
              <a:t>Пионерская организация</a:t>
            </a:r>
            <a:r>
              <a:rPr lang="ru-RU" sz="1800" dirty="0" smtClean="0"/>
              <a:t/>
            </a:r>
            <a:br>
              <a:rPr lang="ru-RU" sz="1800" dirty="0" smtClean="0"/>
            </a:br>
            <a:r>
              <a:rPr lang="ru-RU" sz="1800" dirty="0" smtClean="0">
                <a:latin typeface="Times New Roman" pitchFamily="18" charset="0"/>
                <a:cs typeface="Times New Roman" pitchFamily="18" charset="0"/>
              </a:rPr>
              <a:t>17 апреля 1975 года  пионерская дружина школы № 4  получила право носить имя Павлика Морозова.</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председатель совета дружины </a:t>
            </a:r>
            <a:r>
              <a:rPr lang="ru-RU" sz="1800" dirty="0" err="1" smtClean="0">
                <a:latin typeface="Times New Roman" pitchFamily="18" charset="0"/>
                <a:cs typeface="Times New Roman" pitchFamily="18" charset="0"/>
              </a:rPr>
              <a:t>Сарапкина</a:t>
            </a:r>
            <a:r>
              <a:rPr lang="ru-RU" sz="1800" dirty="0" smtClean="0">
                <a:latin typeface="Times New Roman" pitchFamily="18" charset="0"/>
                <a:cs typeface="Times New Roman" pitchFamily="18" charset="0"/>
              </a:rPr>
              <a:t> Оля, старшая пионер вожатая Наумова Людмила Сергеевна. Позднее бессменной старшей пионер вожатой стала  </a:t>
            </a:r>
            <a:r>
              <a:rPr lang="ru-RU" sz="1800" dirty="0" err="1" smtClean="0">
                <a:latin typeface="Times New Roman" pitchFamily="18" charset="0"/>
                <a:cs typeface="Times New Roman" pitchFamily="18" charset="0"/>
              </a:rPr>
              <a:t>Софьянова</a:t>
            </a:r>
            <a:r>
              <a:rPr lang="ru-RU" sz="1800" dirty="0" smtClean="0">
                <a:latin typeface="Times New Roman" pitchFamily="18" charset="0"/>
                <a:cs typeface="Times New Roman" pitchFamily="18" charset="0"/>
              </a:rPr>
              <a:t> Александра Александровна, которая сделала очень много для пионерской организации в нашей школе.</a:t>
            </a:r>
            <a:endParaRPr lang="ru-RU" sz="1800" dirty="0">
              <a:latin typeface="Times New Roman" pitchFamily="18" charset="0"/>
              <a:cs typeface="Times New Roman" pitchFamily="18" charset="0"/>
            </a:endParaRPr>
          </a:p>
        </p:txBody>
      </p:sp>
      <p:pic>
        <p:nvPicPr>
          <p:cNvPr id="5" name="Содержимое 4" descr="IMG_5006нн - копия.jpg"/>
          <p:cNvPicPr>
            <a:picLocks noGrp="1" noChangeAspect="1"/>
          </p:cNvPicPr>
          <p:nvPr>
            <p:ph sz="half" idx="1"/>
          </p:nvPr>
        </p:nvPicPr>
        <p:blipFill>
          <a:blip r:embed="rId3" cstate="print"/>
          <a:stretch>
            <a:fillRect/>
          </a:stretch>
        </p:blipFill>
        <p:spPr>
          <a:xfrm rot="20860437">
            <a:off x="-637217" y="570691"/>
            <a:ext cx="4038600" cy="4253023"/>
          </a:xfrm>
          <a:prstGeom prst="rect">
            <a:avLst/>
          </a:prstGeom>
          <a:ln>
            <a:noFill/>
          </a:ln>
          <a:effectLst>
            <a:softEdge rad="112500"/>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IMG_4988.jpg"/>
          <p:cNvPicPr>
            <a:picLocks noChangeAspect="1"/>
          </p:cNvPicPr>
          <p:nvPr/>
        </p:nvPicPr>
        <p:blipFill>
          <a:blip r:embed="rId2" cstate="print"/>
          <a:stretch>
            <a:fillRect/>
          </a:stretch>
        </p:blipFill>
        <p:spPr>
          <a:xfrm rot="20366373">
            <a:off x="147501" y="2922098"/>
            <a:ext cx="4337863" cy="3885079"/>
          </a:xfrm>
          <a:prstGeom prst="rect">
            <a:avLst/>
          </a:prstGeom>
        </p:spPr>
      </p:pic>
      <p:pic>
        <p:nvPicPr>
          <p:cNvPr id="5" name="Рисунок 4" descr="IMG_4941.jpg"/>
          <p:cNvPicPr>
            <a:picLocks noChangeAspect="1"/>
          </p:cNvPicPr>
          <p:nvPr/>
        </p:nvPicPr>
        <p:blipFill>
          <a:blip r:embed="rId3" cstate="print"/>
          <a:stretch>
            <a:fillRect/>
          </a:stretch>
        </p:blipFill>
        <p:spPr>
          <a:xfrm rot="20612671">
            <a:off x="5576904" y="-254488"/>
            <a:ext cx="3851920" cy="2567947"/>
          </a:xfrm>
          <a:prstGeom prst="rect">
            <a:avLst/>
          </a:prstGeom>
        </p:spPr>
      </p:pic>
      <p:pic>
        <p:nvPicPr>
          <p:cNvPr id="6" name="Рисунок 5" descr="IMG_5006нн.jpg"/>
          <p:cNvPicPr>
            <a:picLocks noChangeAspect="1"/>
          </p:cNvPicPr>
          <p:nvPr/>
        </p:nvPicPr>
        <p:blipFill>
          <a:blip r:embed="rId4" cstate="print"/>
          <a:stretch>
            <a:fillRect/>
          </a:stretch>
        </p:blipFill>
        <p:spPr>
          <a:xfrm>
            <a:off x="-252536" y="-315416"/>
            <a:ext cx="3824453" cy="3284984"/>
          </a:xfrm>
          <a:prstGeom prst="rect">
            <a:avLst/>
          </a:prstGeom>
        </p:spPr>
      </p:pic>
      <p:sp>
        <p:nvSpPr>
          <p:cNvPr id="19" name="Подзаголовок 18"/>
          <p:cNvSpPr>
            <a:spLocks noGrp="1"/>
          </p:cNvSpPr>
          <p:nvPr>
            <p:ph type="subTitle" idx="1"/>
          </p:nvPr>
        </p:nvSpPr>
        <p:spPr>
          <a:xfrm>
            <a:off x="0" y="4005064"/>
            <a:ext cx="4283968" cy="2852936"/>
          </a:xfrm>
        </p:spPr>
        <p:txBody>
          <a:bodyPr>
            <a:normAutofit fontScale="92500"/>
          </a:bodyPr>
          <a:lstStyle/>
          <a:p>
            <a:r>
              <a:rPr lang="ru-RU" sz="6000" b="1" i="1" dirty="0" smtClean="0">
                <a:solidFill>
                  <a:srgbClr val="FFFF00"/>
                </a:solidFill>
                <a:latin typeface="Times New Roman" pitchFamily="18" charset="0"/>
                <a:cs typeface="Times New Roman" pitchFamily="18" charset="0"/>
              </a:rPr>
              <a:t>Нам есть чем гордиться!!!</a:t>
            </a:r>
            <a:endParaRPr lang="ru-RU" sz="6000" b="1" i="1" dirty="0">
              <a:solidFill>
                <a:srgbClr val="FFFF00"/>
              </a:solidFill>
              <a:latin typeface="Times New Roman" pitchFamily="18" charset="0"/>
              <a:cs typeface="Times New Roman" pitchFamily="18" charset="0"/>
            </a:endParaRPr>
          </a:p>
        </p:txBody>
      </p:sp>
      <p:pic>
        <p:nvPicPr>
          <p:cNvPr id="7" name="Рисунок 6" descr="IMG_4983.jpg"/>
          <p:cNvPicPr>
            <a:picLocks noChangeAspect="1"/>
          </p:cNvPicPr>
          <p:nvPr/>
        </p:nvPicPr>
        <p:blipFill>
          <a:blip r:embed="rId5" cstate="print"/>
          <a:stretch>
            <a:fillRect/>
          </a:stretch>
        </p:blipFill>
        <p:spPr>
          <a:xfrm rot="5702619">
            <a:off x="2064854" y="834098"/>
            <a:ext cx="4366929" cy="2911286"/>
          </a:xfrm>
          <a:prstGeom prst="rect">
            <a:avLst/>
          </a:prstGeom>
        </p:spPr>
      </p:pic>
      <p:pic>
        <p:nvPicPr>
          <p:cNvPr id="4" name="Рисунок 3" descr="IMG_5015.jpg"/>
          <p:cNvPicPr>
            <a:picLocks noChangeAspect="1"/>
          </p:cNvPicPr>
          <p:nvPr/>
        </p:nvPicPr>
        <p:blipFill>
          <a:blip r:embed="rId6" cstate="print"/>
          <a:stretch>
            <a:fillRect/>
          </a:stretch>
        </p:blipFill>
        <p:spPr>
          <a:xfrm rot="21352767">
            <a:off x="4550854" y="2603260"/>
            <a:ext cx="4597387" cy="4094858"/>
          </a:xfrm>
          <a:prstGeom prst="rect">
            <a:avLst/>
          </a:prstGeom>
          <a:ln>
            <a:noFill/>
          </a:ln>
          <a:effectLst>
            <a:softEdge rad="112500"/>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500"/>
                            </p:stCondLst>
                            <p:childTnLst>
                              <p:par>
                                <p:cTn id="15" presetID="2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387424"/>
            <a:ext cx="4139952" cy="1844824"/>
          </a:xfrm>
        </p:spPr>
        <p:txBody>
          <a:bodyPr>
            <a:normAutofit/>
          </a:bodyPr>
          <a:lstStyle/>
          <a:p>
            <a:pPr algn="ctr"/>
            <a:r>
              <a:rPr lang="ru-RU" sz="3600" u="sng" dirty="0" err="1" smtClean="0">
                <a:latin typeface="Times New Roman" pitchFamily="18" charset="0"/>
                <a:cs typeface="Times New Roman" pitchFamily="18" charset="0"/>
              </a:rPr>
              <a:t>Шерегова</a:t>
            </a:r>
            <a:r>
              <a:rPr lang="ru-RU" sz="3600" u="sng" dirty="0" smtClean="0">
                <a:latin typeface="Times New Roman" pitchFamily="18" charset="0"/>
                <a:cs typeface="Times New Roman" pitchFamily="18" charset="0"/>
              </a:rPr>
              <a:t> Вера Алексеевна</a:t>
            </a:r>
            <a:r>
              <a:rPr lang="ru-RU" dirty="0" smtClean="0"/>
              <a:t/>
            </a:r>
            <a:br>
              <a:rPr lang="ru-RU" dirty="0" smtClean="0"/>
            </a:br>
            <a:endParaRPr lang="ru-RU" dirty="0"/>
          </a:p>
        </p:txBody>
      </p:sp>
      <p:pic>
        <p:nvPicPr>
          <p:cNvPr id="7" name="Содержимое 6" descr="img_4073.jpg"/>
          <p:cNvPicPr>
            <a:picLocks noGrp="1" noChangeAspect="1"/>
          </p:cNvPicPr>
          <p:nvPr>
            <p:ph idx="1"/>
          </p:nvPr>
        </p:nvPicPr>
        <p:blipFill>
          <a:blip r:embed="rId3" cstate="print"/>
          <a:stretch>
            <a:fillRect/>
          </a:stretch>
        </p:blipFill>
        <p:spPr>
          <a:xfrm>
            <a:off x="4990390" y="476672"/>
            <a:ext cx="3840427" cy="5760641"/>
          </a:xfrm>
        </p:spPr>
      </p:pic>
      <p:sp>
        <p:nvSpPr>
          <p:cNvPr id="6" name="Текст 5"/>
          <p:cNvSpPr>
            <a:spLocks noGrp="1"/>
          </p:cNvSpPr>
          <p:nvPr>
            <p:ph type="body" sz="half" idx="2"/>
          </p:nvPr>
        </p:nvSpPr>
        <p:spPr>
          <a:xfrm>
            <a:off x="0" y="1196752"/>
            <a:ext cx="4788024" cy="5661248"/>
          </a:xfrm>
        </p:spPr>
        <p:txBody>
          <a:bodyPr>
            <a:normAutofit fontScale="70000" lnSpcReduction="20000"/>
          </a:bodyPr>
          <a:lstStyle/>
          <a:p>
            <a:pPr>
              <a:lnSpc>
                <a:spcPct val="170000"/>
              </a:lnSpc>
            </a:pPr>
            <a:r>
              <a:rPr lang="ru-RU" sz="2400" dirty="0" smtClean="0">
                <a:latin typeface="Times New Roman" pitchFamily="18" charset="0"/>
                <a:cs typeface="Times New Roman" pitchFamily="18" charset="0"/>
              </a:rPr>
              <a:t>Именно благодаря ей у школы № 4 появилась определенная специализация – хореографические классы.</a:t>
            </a:r>
          </a:p>
          <a:p>
            <a:pPr>
              <a:lnSpc>
                <a:spcPct val="170000"/>
              </a:lnSpc>
            </a:pPr>
            <a:r>
              <a:rPr lang="ru-RU" sz="2400" dirty="0" smtClean="0">
                <a:latin typeface="Times New Roman" pitchFamily="18" charset="0"/>
                <a:cs typeface="Times New Roman" pitchFamily="18" charset="0"/>
              </a:rPr>
              <a:t>На базе средней образовательной школы №4 города Тюмени началась экспериментальная работа по открытию специализированных классов по хореографии и спортивным танцам. Авторами этого проекта выступили директор школы Соколова Зоя Константиновна и руководитель ансамбля спортивного танца ДК «Строитель» балетмейстер, тренер-преподаватель Вера Алексеевна </a:t>
            </a:r>
            <a:r>
              <a:rPr lang="ru-RU" sz="2400" dirty="0" err="1" smtClean="0">
                <a:latin typeface="Times New Roman" pitchFamily="18" charset="0"/>
                <a:cs typeface="Times New Roman" pitchFamily="18" charset="0"/>
              </a:rPr>
              <a:t>Шерегова</a:t>
            </a:r>
            <a:r>
              <a:rPr lang="ru-RU" sz="2400" dirty="0" smtClean="0">
                <a:latin typeface="Times New Roman" pitchFamily="18" charset="0"/>
                <a:cs typeface="Times New Roman" pitchFamily="18" charset="0"/>
              </a:rPr>
              <a:t>. Так началась  ИСТОРИЯ УСПЕХА.</a:t>
            </a:r>
          </a:p>
          <a:p>
            <a:pPr>
              <a:lnSpc>
                <a:spcPct val="170000"/>
              </a:lnSpc>
            </a:pPr>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455" fill="hold">
                                          <p:stCondLst>
                                            <p:cond delay="0"/>
                                          </p:stCondLst>
                                        </p:cTn>
                                        <p:tgtEl>
                                          <p:spTgt spid="7"/>
                                        </p:tgtEl>
                                        <p:attrNameLst>
                                          <p:attrName>style.rotation</p:attrName>
                                        </p:attrNameLst>
                                      </p:cBhvr>
                                      <p:to>
                                        <p:strVal val="-45.0"/>
                                      </p:to>
                                    </p:set>
                                    <p:anim calcmode="lin" valueType="num">
                                      <p:cBhvr>
                                        <p:cTn id="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3851920" cy="6858000"/>
          </a:xfrm>
        </p:spPr>
        <p:txBody>
          <a:bodyPr>
            <a:normAutofit fontScale="90000"/>
          </a:bodyPr>
          <a:lstStyle/>
          <a:p>
            <a:pPr>
              <a:lnSpc>
                <a:spcPct val="150000"/>
              </a:lnSpc>
            </a:pPr>
            <a:r>
              <a:rPr lang="ru-RU" sz="1800" b="0" dirty="0" smtClean="0">
                <a:latin typeface="Times New Roman" pitchFamily="18" charset="0"/>
                <a:cs typeface="Times New Roman" pitchFamily="18" charset="0"/>
              </a:rPr>
              <a:t>1985 год – на базе школы №4 открыт экспериментальный хореографический класс. Принято 40 воспитанников.</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1986 – детский ансамбль «Алфавит», созданный в первом специализированном классе, не раз становится дипломантом областных соревнований.</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1989 – при школе №4 создана Студия спортивного танца.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1990 – в Студии обучается уже 180 детей.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Администрации Ленинского района, предложила на базе школы открыть Центр спортивного танца.</a:t>
            </a:r>
            <a:br>
              <a:rPr lang="ru-RU" sz="1800" b="0" dirty="0" smtClean="0">
                <a:latin typeface="Times New Roman" pitchFamily="18" charset="0"/>
                <a:cs typeface="Times New Roman" pitchFamily="18" charset="0"/>
              </a:rPr>
            </a:br>
            <a:r>
              <a:rPr lang="ru-RU" sz="1800" b="0" dirty="0" smtClean="0">
                <a:latin typeface="Times New Roman" pitchFamily="18" charset="0"/>
                <a:cs typeface="Times New Roman" pitchFamily="18" charset="0"/>
              </a:rPr>
              <a:t/>
            </a:r>
            <a:br>
              <a:rPr lang="ru-RU" sz="1800" b="0" dirty="0" smtClean="0">
                <a:latin typeface="Times New Roman" pitchFamily="18" charset="0"/>
                <a:cs typeface="Times New Roman" pitchFamily="18" charset="0"/>
              </a:rPr>
            </a:br>
            <a:r>
              <a:rPr lang="ru-RU" sz="1100" dirty="0" smtClean="0"/>
              <a:t/>
            </a:r>
            <a:br>
              <a:rPr lang="ru-RU" sz="1100" dirty="0" smtClean="0"/>
            </a:br>
            <a:endParaRPr lang="ru-RU" sz="1200" dirty="0"/>
          </a:p>
        </p:txBody>
      </p:sp>
      <p:pic>
        <p:nvPicPr>
          <p:cNvPr id="5" name="Содержимое 4" descr="IMG_4959.jpg"/>
          <p:cNvPicPr>
            <a:picLocks noGrp="1" noChangeAspect="1"/>
          </p:cNvPicPr>
          <p:nvPr>
            <p:ph idx="1"/>
          </p:nvPr>
        </p:nvPicPr>
        <p:blipFill>
          <a:blip r:embed="rId3" cstate="print"/>
          <a:stretch>
            <a:fillRect/>
          </a:stretch>
        </p:blipFill>
        <p:spPr>
          <a:xfrm rot="607616">
            <a:off x="3863890" y="433178"/>
            <a:ext cx="5344133" cy="4705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35"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style.rotation</p:attrName>
                                        </p:attrNameLst>
                                      </p:cBhvr>
                                      <p:tavLst>
                                        <p:tav tm="0">
                                          <p:val>
                                            <p:fltVal val="720"/>
                                          </p:val>
                                        </p:tav>
                                        <p:tav tm="100000">
                                          <p:val>
                                            <p:fltVal val="0"/>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_5014.jpg"/>
          <p:cNvPicPr>
            <a:picLocks noChangeAspect="1"/>
          </p:cNvPicPr>
          <p:nvPr/>
        </p:nvPicPr>
        <p:blipFill>
          <a:blip r:embed="rId3" cstate="print"/>
          <a:stretch>
            <a:fillRect/>
          </a:stretch>
        </p:blipFill>
        <p:spPr>
          <a:xfrm>
            <a:off x="1043608" y="-675456"/>
            <a:ext cx="7365464" cy="41044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Заголовок 7"/>
          <p:cNvSpPr>
            <a:spLocks noGrp="1"/>
          </p:cNvSpPr>
          <p:nvPr>
            <p:ph type="ctrTitle"/>
          </p:nvPr>
        </p:nvSpPr>
        <p:spPr>
          <a:xfrm>
            <a:off x="611560" y="836712"/>
            <a:ext cx="7772400" cy="1470025"/>
          </a:xfrm>
        </p:spPr>
        <p:txBody>
          <a:bodyPr>
            <a:normAutofit fontScale="90000"/>
          </a:bodyPr>
          <a:lstStyle/>
          <a:p>
            <a:r>
              <a:rPr lang="ru-RU" b="1" dirty="0" smtClean="0">
                <a:solidFill>
                  <a:schemeClr val="bg1"/>
                </a:solidFill>
                <a:latin typeface="Times New Roman" pitchFamily="18" charset="0"/>
                <a:cs typeface="Times New Roman" pitchFamily="18" charset="0"/>
              </a:rPr>
              <a:t>Школа — лицей №4</a:t>
            </a:r>
            <a:r>
              <a:rPr lang="ru-RU" dirty="0" smtClean="0">
                <a:solidFill>
                  <a:schemeClr val="bg1"/>
                </a:solidFill>
                <a:latin typeface="Times New Roman" pitchFamily="18" charset="0"/>
                <a:cs typeface="Times New Roman" pitchFamily="18" charset="0"/>
              </a:rPr>
              <a:t/>
            </a:r>
            <a:br>
              <a:rPr lang="ru-RU" dirty="0" smtClean="0">
                <a:solidFill>
                  <a:schemeClr val="bg1"/>
                </a:solidFill>
                <a:latin typeface="Times New Roman" pitchFamily="18" charset="0"/>
                <a:cs typeface="Times New Roman" pitchFamily="18" charset="0"/>
              </a:rPr>
            </a:br>
            <a:r>
              <a:rPr lang="ru-RU" b="1" dirty="0" smtClean="0">
                <a:solidFill>
                  <a:schemeClr val="bg1"/>
                </a:solidFill>
                <a:latin typeface="Times New Roman" pitchFamily="18" charset="0"/>
                <a:cs typeface="Times New Roman" pitchFamily="18" charset="0"/>
              </a:rPr>
              <a:t>с медицинским профилем.</a:t>
            </a:r>
            <a:r>
              <a:rPr lang="ru-RU" dirty="0" smtClean="0"/>
              <a:t/>
            </a:r>
            <a:br>
              <a:rPr lang="ru-RU" dirty="0" smtClean="0"/>
            </a:br>
            <a:endParaRPr lang="ru-RU" dirty="0"/>
          </a:p>
        </p:txBody>
      </p:sp>
      <p:pic>
        <p:nvPicPr>
          <p:cNvPr id="12" name="Рисунок 11" descr="IMG_4945.jpg"/>
          <p:cNvPicPr>
            <a:picLocks noChangeAspect="1"/>
          </p:cNvPicPr>
          <p:nvPr/>
        </p:nvPicPr>
        <p:blipFill>
          <a:blip r:embed="rId4" cstate="print"/>
          <a:stretch>
            <a:fillRect/>
          </a:stretch>
        </p:blipFill>
        <p:spPr>
          <a:xfrm>
            <a:off x="4608238" y="2492896"/>
            <a:ext cx="4535762" cy="4365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Рисунок 12" descr="IMG_4983.jpg"/>
          <p:cNvPicPr>
            <a:picLocks noChangeAspect="1"/>
          </p:cNvPicPr>
          <p:nvPr/>
        </p:nvPicPr>
        <p:blipFill>
          <a:blip r:embed="rId5" cstate="print"/>
          <a:stretch>
            <a:fillRect/>
          </a:stretch>
        </p:blipFill>
        <p:spPr>
          <a:xfrm rot="4456945">
            <a:off x="-593139" y="2550219"/>
            <a:ext cx="5976664" cy="5165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par>
                          <p:cTn id="10" fill="hold">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4958.jpg"/>
          <p:cNvPicPr>
            <a:picLocks noChangeAspect="1"/>
          </p:cNvPicPr>
          <p:nvPr/>
        </p:nvPicPr>
        <p:blipFill>
          <a:blip r:embed="rId3" cstate="print"/>
          <a:stretch>
            <a:fillRect/>
          </a:stretch>
        </p:blipFill>
        <p:spPr>
          <a:xfrm rot="366681">
            <a:off x="4052083" y="271162"/>
            <a:ext cx="5176137" cy="5880130"/>
          </a:xfrm>
          <a:prstGeom prst="rect">
            <a:avLst/>
          </a:prstGeom>
        </p:spPr>
      </p:pic>
      <p:sp>
        <p:nvSpPr>
          <p:cNvPr id="7" name="Подзаголовок 6"/>
          <p:cNvSpPr>
            <a:spLocks noGrp="1"/>
          </p:cNvSpPr>
          <p:nvPr>
            <p:ph idx="1"/>
          </p:nvPr>
        </p:nvSpPr>
        <p:spPr>
          <a:xfrm>
            <a:off x="3419872" y="0"/>
            <a:ext cx="5111750" cy="5853113"/>
          </a:xfrm>
        </p:spPr>
        <p:txBody>
          <a:bodyPr>
            <a:normAutofit/>
          </a:bodyPr>
          <a:lstStyle/>
          <a:p>
            <a:pPr algn="l">
              <a:buNone/>
            </a:pPr>
            <a:endParaRPr lang="ru-RU" dirty="0" smtClean="0"/>
          </a:p>
          <a:p>
            <a:pPr algn="l"/>
            <a:endParaRPr lang="ru-RU" dirty="0" smtClean="0"/>
          </a:p>
          <a:p>
            <a:pPr algn="l"/>
            <a:endParaRPr lang="ru-RU" dirty="0"/>
          </a:p>
        </p:txBody>
      </p:sp>
      <p:sp>
        <p:nvSpPr>
          <p:cNvPr id="9" name="Текст 8"/>
          <p:cNvSpPr>
            <a:spLocks noGrp="1"/>
          </p:cNvSpPr>
          <p:nvPr>
            <p:ph type="body" sz="half" idx="2"/>
          </p:nvPr>
        </p:nvSpPr>
        <p:spPr>
          <a:xfrm>
            <a:off x="251520" y="260648"/>
            <a:ext cx="3970784" cy="6126163"/>
          </a:xfrm>
        </p:spPr>
        <p:txBody>
          <a:bodyPr>
            <a:normAutofit fontScale="85000" lnSpcReduction="20000"/>
          </a:bodyPr>
          <a:lstStyle/>
          <a:p>
            <a:pPr>
              <a:lnSpc>
                <a:spcPct val="150000"/>
              </a:lnSpc>
              <a:buFont typeface="Arial" pitchFamily="34" charset="0"/>
              <a:buChar char="•"/>
            </a:pPr>
            <a:r>
              <a:rPr lang="ru-RU" sz="2100" dirty="0" smtClean="0">
                <a:latin typeface="Times New Roman" pitchFamily="18" charset="0"/>
                <a:cs typeface="Times New Roman" pitchFamily="18" charset="0"/>
              </a:rPr>
              <a:t>Открыта как школа-лицей в 1993 году.</a:t>
            </a:r>
          </a:p>
          <a:p>
            <a:pPr>
              <a:lnSpc>
                <a:spcPct val="150000"/>
              </a:lnSpc>
              <a:buFont typeface="Arial" pitchFamily="34" charset="0"/>
              <a:buChar char="•"/>
            </a:pPr>
            <a:r>
              <a:rPr lang="ru-RU" sz="2100" dirty="0" smtClean="0">
                <a:latin typeface="Times New Roman" pitchFamily="18" charset="0"/>
                <a:cs typeface="Times New Roman" pitchFamily="18" charset="0"/>
              </a:rPr>
              <a:t>Лицензия выдана Комитетом по образованию администрации г. Тюмени в 1994 году. </a:t>
            </a:r>
          </a:p>
          <a:p>
            <a:pPr>
              <a:lnSpc>
                <a:spcPct val="150000"/>
              </a:lnSpc>
              <a:buFont typeface="Arial" pitchFamily="34" charset="0"/>
              <a:buChar char="•"/>
            </a:pPr>
            <a:r>
              <a:rPr lang="ru-RU" sz="2100" dirty="0" smtClean="0">
                <a:latin typeface="Times New Roman" pitchFamily="18" charset="0"/>
                <a:cs typeface="Times New Roman" pitchFamily="18" charset="0"/>
              </a:rPr>
              <a:t>Научный руководитель: Соболь Виктор Георгиевич, кандидат медицинских наук.</a:t>
            </a:r>
          </a:p>
          <a:p>
            <a:pPr>
              <a:lnSpc>
                <a:spcPct val="150000"/>
              </a:lnSpc>
              <a:buFont typeface="Arial" pitchFamily="34" charset="0"/>
              <a:buChar char="•"/>
            </a:pPr>
            <a:r>
              <a:rPr lang="ru-RU" sz="2100" dirty="0" smtClean="0">
                <a:latin typeface="Times New Roman" pitchFamily="18" charset="0"/>
                <a:cs typeface="Times New Roman" pitchFamily="18" charset="0"/>
              </a:rPr>
              <a:t>Преподавание осуществляют высококвалифицированные учителя школы и 19 врачей – преподавателей тюменского </a:t>
            </a:r>
            <a:r>
              <a:rPr lang="ru-RU" sz="2100" dirty="0" err="1" smtClean="0">
                <a:latin typeface="Times New Roman" pitchFamily="18" charset="0"/>
                <a:cs typeface="Times New Roman" pitchFamily="18" charset="0"/>
              </a:rPr>
              <a:t>медколледжа</a:t>
            </a:r>
            <a:r>
              <a:rPr lang="ru-RU" sz="2100" dirty="0" smtClean="0">
                <a:latin typeface="Times New Roman" pitchFamily="18" charset="0"/>
                <a:cs typeface="Times New Roman" pitchFamily="18" charset="0"/>
              </a:rPr>
              <a:t> и 5 врачей – преподавателей тюменского мединститута, из них 2 кандидата биологических наук и 2 – медицинских.</a:t>
            </a:r>
          </a:p>
          <a:p>
            <a:endParaRPr lang="ru-RU" dirty="0" smtClean="0"/>
          </a:p>
          <a:p>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9">
                                            <p:txEl>
                                              <p:pRg st="0" end="0"/>
                                            </p:txEl>
                                          </p:spTgt>
                                        </p:tgtEl>
                                      </p:cBhvr>
                                    </p:animEffect>
                                  </p:childTnLst>
                                </p:cTn>
                              </p:par>
                            </p:childTnLst>
                          </p:cTn>
                        </p:par>
                        <p:par>
                          <p:cTn id="22" fill="hold">
                            <p:stCondLst>
                              <p:cond delay="2000"/>
                            </p:stCondLst>
                            <p:childTnLst>
                              <p:par>
                                <p:cTn id="23" presetID="25" presetClass="entr" presetSubtype="0" fill="hold" grpId="0"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p:cTn id="25"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8"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9">
                                            <p:txEl>
                                              <p:pRg st="1" end="1"/>
                                            </p:txEl>
                                          </p:spTgt>
                                        </p:tgtEl>
                                      </p:cBhvr>
                                    </p:animEffect>
                                  </p:childTnLst>
                                </p:cTn>
                              </p:par>
                            </p:childTnLst>
                          </p:cTn>
                        </p:par>
                        <p:par>
                          <p:cTn id="33" fill="hold">
                            <p:stCondLst>
                              <p:cond delay="3000"/>
                            </p:stCondLst>
                            <p:childTnLst>
                              <p:par>
                                <p:cTn id="34" presetID="25" presetClass="entr" presetSubtype="0" fill="hold" grpId="0" nodeType="after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9"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9">
                                            <p:txEl>
                                              <p:pRg st="2" end="2"/>
                                            </p:txEl>
                                          </p:spTgt>
                                        </p:tgtEl>
                                      </p:cBhvr>
                                    </p:animEffect>
                                  </p:childTnLst>
                                </p:cTn>
                              </p:par>
                            </p:childTnLst>
                          </p:cTn>
                        </p:par>
                        <p:par>
                          <p:cTn id="44" fill="hold">
                            <p:stCondLst>
                              <p:cond delay="4000"/>
                            </p:stCondLst>
                            <p:childTnLst>
                              <p:par>
                                <p:cTn id="45" presetID="25" presetClass="entr" presetSubtype="0" fill="hold" grpId="0" nodeType="after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 calcmode="lin" valueType="num">
                                      <p:cBhvr>
                                        <p:cTn id="47"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50"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0"/>
            <a:ext cx="7772400" cy="1470025"/>
          </a:xfrm>
        </p:spPr>
        <p:txBody>
          <a:bodyPr/>
          <a:lstStyle/>
          <a:p>
            <a:r>
              <a:rPr lang="ru-RU" b="1" dirty="0" smtClean="0">
                <a:latin typeface="Times New Roman" pitchFamily="18" charset="0"/>
                <a:cs typeface="Times New Roman" pitchFamily="18" charset="0"/>
              </a:rPr>
              <a:t>Цели и задачи</a:t>
            </a:r>
            <a:endParaRPr lang="ru-RU"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23528" y="1340768"/>
            <a:ext cx="6840760" cy="4824536"/>
          </a:xfrm>
        </p:spPr>
        <p:txBody>
          <a:bodyPr>
            <a:normAutofit fontScale="85000" lnSpcReduction="10000"/>
          </a:bodyPr>
          <a:lstStyle/>
          <a:p>
            <a:pPr algn="l">
              <a:lnSpc>
                <a:spcPct val="150000"/>
              </a:lnSpc>
            </a:pPr>
            <a:r>
              <a:rPr lang="ru-RU" dirty="0" smtClean="0">
                <a:solidFill>
                  <a:schemeClr val="tx1"/>
                </a:solidFill>
                <a:latin typeface="Times New Roman" pitchFamily="18" charset="0"/>
                <a:cs typeface="Times New Roman" pitchFamily="18" charset="0"/>
              </a:rPr>
              <a:t>Цель: </a:t>
            </a:r>
          </a:p>
          <a:p>
            <a:pPr algn="l">
              <a:lnSpc>
                <a:spcPct val="150000"/>
              </a:lnSpc>
            </a:pPr>
            <a:r>
              <a:rPr lang="ru-RU" dirty="0" smtClean="0">
                <a:solidFill>
                  <a:schemeClr val="tx1"/>
                </a:solidFill>
                <a:latin typeface="Times New Roman" pitchFamily="18" charset="0"/>
                <a:cs typeface="Times New Roman" pitchFamily="18" charset="0"/>
              </a:rPr>
              <a:t>Воссоздать историю нашей школы с момента её основания и до сегодняшнего дня. </a:t>
            </a:r>
          </a:p>
          <a:p>
            <a:pPr algn="l">
              <a:lnSpc>
                <a:spcPct val="150000"/>
              </a:lnSpc>
            </a:pPr>
            <a:r>
              <a:rPr lang="ru-RU" dirty="0" smtClean="0">
                <a:solidFill>
                  <a:schemeClr val="tx1"/>
                </a:solidFill>
                <a:latin typeface="Times New Roman" pitchFamily="18" charset="0"/>
                <a:cs typeface="Times New Roman" pitchFamily="18" charset="0"/>
              </a:rPr>
              <a:t>Задачи:</a:t>
            </a:r>
          </a:p>
          <a:p>
            <a:pPr marL="514350" indent="-514350" algn="l">
              <a:lnSpc>
                <a:spcPct val="150000"/>
              </a:lnSpc>
              <a:buAutoNum type="arabicPeriod"/>
            </a:pPr>
            <a:r>
              <a:rPr lang="ru-RU" dirty="0" smtClean="0">
                <a:solidFill>
                  <a:schemeClr val="tx1"/>
                </a:solidFill>
                <a:latin typeface="Times New Roman" pitchFamily="18" charset="0"/>
                <a:cs typeface="Times New Roman" pitchFamily="18" charset="0"/>
              </a:rPr>
              <a:t>Сбор информации. </a:t>
            </a:r>
          </a:p>
          <a:p>
            <a:pPr marL="514350" indent="-514350" algn="l">
              <a:lnSpc>
                <a:spcPct val="150000"/>
              </a:lnSpc>
              <a:buAutoNum type="arabicPeriod"/>
            </a:pPr>
            <a:r>
              <a:rPr lang="ru-RU" dirty="0" smtClean="0">
                <a:solidFill>
                  <a:schemeClr val="tx1"/>
                </a:solidFill>
                <a:latin typeface="Times New Roman" pitchFamily="18" charset="0"/>
                <a:cs typeface="Times New Roman" pitchFamily="18" charset="0"/>
              </a:rPr>
              <a:t>Систематизация полученной нами информации.</a:t>
            </a:r>
            <a:endParaRPr lang="ru-RU" dirty="0">
              <a:solidFill>
                <a:schemeClr val="tx1"/>
              </a:solidFill>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287583252_1252743798_1paper.jpg"/>
          <p:cNvPicPr>
            <a:picLocks noChangeAspect="1"/>
          </p:cNvPicPr>
          <p:nvPr/>
        </p:nvPicPr>
        <p:blipFill>
          <a:blip r:embed="rId3" cstate="print"/>
          <a:stretch>
            <a:fillRect/>
          </a:stretch>
        </p:blipFill>
        <p:spPr>
          <a:xfrm>
            <a:off x="-1908720" y="-1755576"/>
            <a:ext cx="12961440" cy="13753528"/>
          </a:xfrm>
          <a:prstGeom prst="rect">
            <a:avLst/>
          </a:prstGeom>
        </p:spPr>
      </p:pic>
      <p:sp>
        <p:nvSpPr>
          <p:cNvPr id="2" name="Заголовок 1"/>
          <p:cNvSpPr>
            <a:spLocks noGrp="1"/>
          </p:cNvSpPr>
          <p:nvPr>
            <p:ph type="title"/>
          </p:nvPr>
        </p:nvSpPr>
        <p:spPr>
          <a:xfrm>
            <a:off x="1043608" y="260648"/>
            <a:ext cx="7128792" cy="5616624"/>
          </a:xfrm>
        </p:spPr>
        <p:txBody>
          <a:bodyPr>
            <a:normAutofit/>
          </a:bodyPr>
          <a:lstStyle/>
          <a:p>
            <a:r>
              <a:rPr lang="ru-RU" sz="8800" b="1" i="1" u="sng" dirty="0" smtClean="0">
                <a:latin typeface="Times New Roman" pitchFamily="18" charset="0"/>
                <a:cs typeface="Times New Roman" pitchFamily="18" charset="0"/>
              </a:rPr>
              <a:t>Ветераны школы</a:t>
            </a:r>
            <a:endParaRPr lang="ru-RU" sz="8800" b="1" i="1" u="sng"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Содержимое 15" descr="IMG_4943.jpg"/>
          <p:cNvPicPr>
            <a:picLocks noGrp="1" noChangeAspect="1"/>
          </p:cNvPicPr>
          <p:nvPr>
            <p:ph idx="1"/>
          </p:nvPr>
        </p:nvPicPr>
        <p:blipFill>
          <a:blip r:embed="rId3" cstate="print"/>
          <a:stretch>
            <a:fillRect/>
          </a:stretch>
        </p:blipFill>
        <p:spPr>
          <a:xfrm>
            <a:off x="4390563" y="332656"/>
            <a:ext cx="4753437" cy="5853113"/>
          </a:xfrm>
        </p:spPr>
      </p:pic>
      <p:sp>
        <p:nvSpPr>
          <p:cNvPr id="15" name="Текст 14"/>
          <p:cNvSpPr>
            <a:spLocks noGrp="1"/>
          </p:cNvSpPr>
          <p:nvPr>
            <p:ph type="body" sz="half" idx="2"/>
          </p:nvPr>
        </p:nvSpPr>
        <p:spPr>
          <a:xfrm>
            <a:off x="0" y="0"/>
            <a:ext cx="4211960" cy="6858000"/>
          </a:xfrm>
        </p:spPr>
        <p:txBody>
          <a:bodyPr>
            <a:normAutofit/>
          </a:bodyPr>
          <a:lstStyle/>
          <a:p>
            <a:pPr algn="ctr">
              <a:lnSpc>
                <a:spcPct val="150000"/>
              </a:lnSpc>
            </a:pPr>
            <a:r>
              <a:rPr lang="ru-RU" sz="4000" b="1" u="sng" dirty="0" err="1">
                <a:latin typeface="Times New Roman" pitchFamily="18" charset="0"/>
                <a:cs typeface="Times New Roman" pitchFamily="18" charset="0"/>
              </a:rPr>
              <a:t>Вязникова</a:t>
            </a:r>
            <a:r>
              <a:rPr lang="ru-RU" sz="4000" b="1" u="sng" dirty="0">
                <a:latin typeface="Times New Roman" pitchFamily="18" charset="0"/>
                <a:cs typeface="Times New Roman" pitchFamily="18" charset="0"/>
              </a:rPr>
              <a:t> Вера </a:t>
            </a:r>
            <a:r>
              <a:rPr lang="ru-RU" sz="4000" b="1" u="sng" dirty="0" smtClean="0">
                <a:latin typeface="Times New Roman" pitchFamily="18" charset="0"/>
                <a:cs typeface="Times New Roman" pitchFamily="18" charset="0"/>
              </a:rPr>
              <a:t>Анатольевна</a:t>
            </a:r>
          </a:p>
          <a:p>
            <a:pPr>
              <a:lnSpc>
                <a:spcPct val="150000"/>
              </a:lnSpc>
            </a:pPr>
            <a:r>
              <a:rPr lang="ru-RU" sz="2000" dirty="0" smtClean="0">
                <a:latin typeface="Times New Roman" pitchFamily="18" charset="0"/>
                <a:cs typeface="Times New Roman" pitchFamily="18" charset="0"/>
              </a:rPr>
              <a:t>Фельдшер </a:t>
            </a:r>
            <a:r>
              <a:rPr lang="ru-RU" sz="2000" dirty="0">
                <a:latin typeface="Times New Roman" pitchFamily="18" charset="0"/>
                <a:cs typeface="Times New Roman" pitchFamily="18" charset="0"/>
              </a:rPr>
              <a:t>высшей категории, Отличник здравоохранения, Ветеран труда, ударник коммунистического труда. </a:t>
            </a:r>
          </a:p>
          <a:p>
            <a:pPr>
              <a:lnSpc>
                <a:spcPct val="150000"/>
              </a:lnSpc>
            </a:pPr>
            <a:r>
              <a:rPr lang="ru-RU" sz="2000" dirty="0">
                <a:latin typeface="Times New Roman" pitchFamily="18" charset="0"/>
                <a:cs typeface="Times New Roman" pitchFamily="18" charset="0"/>
              </a:rPr>
              <a:t>С 1980 работала в школе №4. Это опытный специалист, чуткий, внимательный, доброжелательный. </a:t>
            </a:r>
          </a:p>
          <a:p>
            <a:pPr>
              <a:lnSpc>
                <a:spcPct val="150000"/>
              </a:lnSpc>
            </a:pPr>
            <a:r>
              <a:rPr lang="ru-RU" sz="2000" dirty="0">
                <a:latin typeface="Times New Roman" pitchFamily="18" charset="0"/>
                <a:cs typeface="Times New Roman" pitchFamily="18" charset="0"/>
              </a:rPr>
              <a:t>Проработала в школе более 25 </a:t>
            </a:r>
            <a:r>
              <a:rPr lang="ru-RU" sz="2000" dirty="0" smtClean="0">
                <a:latin typeface="Times New Roman" pitchFamily="18" charset="0"/>
                <a:cs typeface="Times New Roman" pitchFamily="18" charset="0"/>
              </a:rPr>
              <a:t>лет!</a:t>
            </a:r>
          </a:p>
          <a:p>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0" fill="hold"/>
                                        <p:tgtEl>
                                          <p:spTgt spid="16"/>
                                        </p:tgtEl>
                                        <p:attrNameLst>
                                          <p:attrName>ppt_w</p:attrName>
                                        </p:attrNameLst>
                                      </p:cBhvr>
                                      <p:tavLst>
                                        <p:tav tm="0" fmla="#ppt_w*sin(2.5*pi*$)">
                                          <p:val>
                                            <p:fltVal val="0"/>
                                          </p:val>
                                        </p:tav>
                                        <p:tav tm="100000">
                                          <p:val>
                                            <p:fltVal val="1"/>
                                          </p:val>
                                        </p:tav>
                                      </p:tavLst>
                                    </p:anim>
                                    <p:anim calcmode="lin" valueType="num">
                                      <p:cBhvr>
                                        <p:cTn id="8" dur="5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932040" y="260648"/>
            <a:ext cx="4211960" cy="1594098"/>
          </a:xfrm>
        </p:spPr>
        <p:txBody>
          <a:bodyPr>
            <a:noAutofit/>
          </a:bodyPr>
          <a:lstStyle/>
          <a:p>
            <a:pPr algn="ctr">
              <a:lnSpc>
                <a:spcPct val="150000"/>
              </a:lnSpc>
            </a:pPr>
            <a:r>
              <a:rPr lang="ru-RU" sz="3600" u="sng" dirty="0" err="1" smtClean="0">
                <a:latin typeface="Times New Roman" pitchFamily="18" charset="0"/>
                <a:cs typeface="Times New Roman" pitchFamily="18" charset="0"/>
              </a:rPr>
              <a:t>Мавриц</a:t>
            </a:r>
            <a:r>
              <a:rPr lang="ru-RU" sz="3600" u="sng" dirty="0" smtClean="0">
                <a:latin typeface="Times New Roman" pitchFamily="18" charset="0"/>
                <a:cs typeface="Times New Roman" pitchFamily="18" charset="0"/>
              </a:rPr>
              <a:t> Людмила Прокопьевна</a:t>
            </a:r>
            <a:endParaRPr lang="ru-RU" sz="3600" u="sng" dirty="0">
              <a:latin typeface="Times New Roman" pitchFamily="18" charset="0"/>
              <a:cs typeface="Times New Roman" pitchFamily="18" charset="0"/>
            </a:endParaRPr>
          </a:p>
        </p:txBody>
      </p:sp>
      <p:pic>
        <p:nvPicPr>
          <p:cNvPr id="5" name="Содержимое 4" descr="IMG_5589.JPG"/>
          <p:cNvPicPr>
            <a:picLocks noGrp="1" noChangeAspect="1"/>
          </p:cNvPicPr>
          <p:nvPr>
            <p:ph idx="1"/>
          </p:nvPr>
        </p:nvPicPr>
        <p:blipFill>
          <a:blip r:embed="rId2" cstate="print"/>
          <a:stretch>
            <a:fillRect/>
          </a:stretch>
        </p:blipFill>
        <p:spPr>
          <a:xfrm>
            <a:off x="0" y="45116"/>
            <a:ext cx="4716016" cy="6768260"/>
          </a:xfrm>
        </p:spPr>
      </p:pic>
      <p:sp>
        <p:nvSpPr>
          <p:cNvPr id="10" name="Текст 9"/>
          <p:cNvSpPr>
            <a:spLocks noGrp="1"/>
          </p:cNvSpPr>
          <p:nvPr>
            <p:ph type="body" sz="half" idx="2"/>
          </p:nvPr>
        </p:nvSpPr>
        <p:spPr>
          <a:xfrm>
            <a:off x="5220072" y="1950913"/>
            <a:ext cx="3656385" cy="4907087"/>
          </a:xfrm>
        </p:spPr>
        <p:txBody>
          <a:bodyPr>
            <a:normAutofit fontScale="92500"/>
          </a:bodyPr>
          <a:lstStyle/>
          <a:p>
            <a:pPr>
              <a:lnSpc>
                <a:spcPct val="150000"/>
              </a:lnSpc>
            </a:pPr>
            <a:r>
              <a:rPr lang="ru-RU" sz="2000" dirty="0" smtClean="0">
                <a:latin typeface="Times New Roman" pitchFamily="18" charset="0"/>
                <a:cs typeface="Times New Roman" pitchFamily="18" charset="0"/>
              </a:rPr>
              <a:t>Учитель начальных классов </a:t>
            </a:r>
            <a:r>
              <a:rPr lang="ru-RU" sz="2000" dirty="0" err="1" smtClean="0">
                <a:latin typeface="Times New Roman" pitchFamily="18" charset="0"/>
                <a:cs typeface="Times New Roman" pitchFamily="18" charset="0"/>
              </a:rPr>
              <a:t>Мавриц</a:t>
            </a:r>
            <a:r>
              <a:rPr lang="ru-RU" sz="2000" dirty="0" smtClean="0">
                <a:latin typeface="Times New Roman" pitchFamily="18" charset="0"/>
                <a:cs typeface="Times New Roman" pitchFamily="18" charset="0"/>
              </a:rPr>
              <a:t> Людмила Прокопьевна стояла у истоков основания школы и знает, чем жила школа с первых дней её существования. Первое время работала в кабинете , где не было даже стен! </a:t>
            </a:r>
          </a:p>
          <a:p>
            <a:pPr>
              <a:lnSpc>
                <a:spcPct val="150000"/>
              </a:lnSpc>
            </a:pPr>
            <a:r>
              <a:rPr lang="ru-RU" sz="2000" dirty="0" smtClean="0">
                <a:latin typeface="Times New Roman" pitchFamily="18" charset="0"/>
                <a:cs typeface="Times New Roman" pitchFamily="18" charset="0"/>
              </a:rPr>
              <a:t>Людмила Прокопьевна пришла работать в четвертую школу еще совсем молодым специалистом. </a:t>
            </a:r>
          </a:p>
          <a:p>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Содержимое 9" descr="TFdYKv-Leb0.jpg"/>
          <p:cNvPicPr>
            <a:picLocks noGrp="1" noChangeAspect="1"/>
          </p:cNvPicPr>
          <p:nvPr>
            <p:ph idx="1"/>
          </p:nvPr>
        </p:nvPicPr>
        <p:blipFill>
          <a:blip r:embed="rId2" cstate="print"/>
          <a:stretch>
            <a:fillRect/>
          </a:stretch>
        </p:blipFill>
        <p:spPr>
          <a:xfrm>
            <a:off x="4032250" y="548680"/>
            <a:ext cx="5111750" cy="4464496"/>
          </a:xfrm>
        </p:spPr>
      </p:pic>
      <p:sp>
        <p:nvSpPr>
          <p:cNvPr id="9" name="Текст 8"/>
          <p:cNvSpPr>
            <a:spLocks noGrp="1"/>
          </p:cNvSpPr>
          <p:nvPr>
            <p:ph type="body" sz="half" idx="2"/>
          </p:nvPr>
        </p:nvSpPr>
        <p:spPr>
          <a:xfrm>
            <a:off x="0" y="332656"/>
            <a:ext cx="4067944" cy="5949280"/>
          </a:xfrm>
        </p:spPr>
        <p:txBody>
          <a:bodyPr>
            <a:noAutofit/>
          </a:bodyPr>
          <a:lstStyle/>
          <a:p>
            <a:pPr>
              <a:lnSpc>
                <a:spcPct val="150000"/>
              </a:lnSpc>
            </a:pPr>
            <a:r>
              <a:rPr lang="ru-RU" sz="2400" dirty="0" smtClean="0">
                <a:latin typeface="Times New Roman" pitchFamily="18" charset="0"/>
                <a:cs typeface="Times New Roman" pitchFamily="18" charset="0"/>
              </a:rPr>
              <a:t>Именно эта женщина впервые набрала хореографический класс. Её вклад в </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школьную историю неоценим и очень велик!</a:t>
            </a:r>
          </a:p>
          <a:p>
            <a:pPr>
              <a:lnSpc>
                <a:spcPct val="150000"/>
              </a:lnSpc>
            </a:pPr>
            <a:r>
              <a:rPr lang="ru-RU" sz="2400" dirty="0">
                <a:latin typeface="Times New Roman" pitchFamily="18" charset="0"/>
                <a:cs typeface="Times New Roman" pitchFamily="18" charset="0"/>
              </a:rPr>
              <a:t>«Хочется пожелать, чтобы молодые учителя не теряли марку школы, чтобы были нам, учителям со стажем, достойной заменой» - </a:t>
            </a:r>
            <a:r>
              <a:rPr lang="ru-RU" sz="2400" dirty="0" smtClean="0">
                <a:latin typeface="Times New Roman" pitchFamily="18" charset="0"/>
                <a:cs typeface="Times New Roman" pitchFamily="18" charset="0"/>
              </a:rPr>
              <a:t> Людмила Прокопьевна.</a:t>
            </a:r>
            <a:endParaRPr lang="ru-RU" sz="24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set>
                                      <p:cBhvr>
                                        <p:cTn id="7" dur="455" fill="hold">
                                          <p:stCondLst>
                                            <p:cond delay="0"/>
                                          </p:stCondLst>
                                        </p:cTn>
                                        <p:tgtEl>
                                          <p:spTgt spid="10"/>
                                        </p:tgtEl>
                                        <p:attrNameLst>
                                          <p:attrName>style.rotation</p:attrName>
                                        </p:attrNameLst>
                                      </p:cBhvr>
                                      <p:to>
                                        <p:strVal val="-45.0"/>
                                      </p:to>
                                    </p:set>
                                    <p:anim calcmode="lin" valueType="num">
                                      <p:cBhvr>
                                        <p:cTn id="8"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139952" y="0"/>
            <a:ext cx="5004048" cy="6858000"/>
          </a:xfrm>
        </p:spPr>
        <p:txBody>
          <a:bodyPr>
            <a:noAutofit/>
          </a:bodyPr>
          <a:lstStyle/>
          <a:p>
            <a:pPr algn="ctr">
              <a:lnSpc>
                <a:spcPct val="150000"/>
              </a:lnSpc>
            </a:pPr>
            <a:r>
              <a:rPr lang="ru-RU" sz="2400" b="1" u="sng" dirty="0" err="1" smtClean="0">
                <a:latin typeface="Times New Roman" pitchFamily="18" charset="0"/>
                <a:cs typeface="Times New Roman" pitchFamily="18" charset="0"/>
              </a:rPr>
              <a:t>Железкова</a:t>
            </a:r>
            <a:r>
              <a:rPr lang="ru-RU" sz="2400" b="1" u="sng" dirty="0" smtClean="0">
                <a:latin typeface="Times New Roman" pitchFamily="18" charset="0"/>
                <a:cs typeface="Times New Roman" pitchFamily="18" charset="0"/>
              </a:rPr>
              <a:t> Тамара Александровна</a:t>
            </a:r>
          </a:p>
          <a:p>
            <a:pPr>
              <a:lnSpc>
                <a:spcPct val="150000"/>
              </a:lnSpc>
            </a:pPr>
            <a:r>
              <a:rPr lang="ru-RU" sz="1800" dirty="0" smtClean="0">
                <a:latin typeface="Times New Roman" pitchFamily="18" charset="0"/>
                <a:cs typeface="Times New Roman" pitchFamily="18" charset="0"/>
              </a:rPr>
              <a:t>Пришла в коллектив учителем начальных классов. Позже Тамара Александровна освоила программу математики и успешно работала учителем 5, 6 классов.  </a:t>
            </a:r>
          </a:p>
          <a:p>
            <a:pPr>
              <a:lnSpc>
                <a:spcPct val="150000"/>
              </a:lnSpc>
            </a:pPr>
            <a:r>
              <a:rPr lang="ru-RU" sz="1800" dirty="0" smtClean="0">
                <a:latin typeface="Times New Roman" pitchFamily="18" charset="0"/>
                <a:cs typeface="Times New Roman" pitchFamily="18" charset="0"/>
              </a:rPr>
              <a:t>«Добрая , отзывчивая, всегда приходит на помощь, на её уроках интересно и все понятно», - так отзывались о ней ученики.</a:t>
            </a:r>
          </a:p>
          <a:p>
            <a:pPr>
              <a:lnSpc>
                <a:spcPct val="150000"/>
              </a:lnSpc>
            </a:pPr>
            <a:r>
              <a:rPr lang="ru-RU" sz="1800" dirty="0" smtClean="0">
                <a:latin typeface="Times New Roman" pitchFamily="18" charset="0"/>
                <a:cs typeface="Times New Roman" pitchFamily="18" charset="0"/>
              </a:rPr>
              <a:t>За плодотворную работу  была награждена грамотой Министерства просвещения, медалью «За доблестный труд», значками «Отличник народного  просвещения РСФСР», «Отличника просвещения СССР», ей присвоено звание «Заслуженный учитель Российской Федерации». </a:t>
            </a:r>
          </a:p>
        </p:txBody>
      </p:sp>
      <p:pic>
        <p:nvPicPr>
          <p:cNvPr id="1026" name="Picture 2" descr="C:\Users\Алексей\Desktop\фото\IMG_4934.jpg"/>
          <p:cNvPicPr>
            <a:picLocks noChangeAspect="1" noChangeArrowheads="1"/>
          </p:cNvPicPr>
          <p:nvPr/>
        </p:nvPicPr>
        <p:blipFill>
          <a:blip r:embed="rId3" cstate="print"/>
          <a:srcRect/>
          <a:stretch>
            <a:fillRect/>
          </a:stretch>
        </p:blipFill>
        <p:spPr bwMode="auto">
          <a:xfrm>
            <a:off x="-1" y="0"/>
            <a:ext cx="4139953" cy="6858000"/>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95936" y="0"/>
            <a:ext cx="5148064" cy="6858000"/>
          </a:xfrm>
        </p:spPr>
        <p:txBody>
          <a:bodyPr>
            <a:normAutofit fontScale="77500" lnSpcReduction="20000"/>
          </a:bodyPr>
          <a:lstStyle/>
          <a:p>
            <a:pPr algn="ctr"/>
            <a:r>
              <a:rPr lang="ru-RU" sz="2800" b="1" dirty="0" smtClean="0">
                <a:latin typeface="Times New Roman" pitchFamily="18" charset="0"/>
                <a:cs typeface="Times New Roman" pitchFamily="18" charset="0"/>
              </a:rPr>
              <a:t>Мартынова Наталья Николаевна</a:t>
            </a:r>
          </a:p>
          <a:p>
            <a:pPr algn="ctr"/>
            <a:endParaRPr lang="ru-RU" sz="2800" b="1" dirty="0" smtClean="0">
              <a:latin typeface="Times New Roman" pitchFamily="18" charset="0"/>
              <a:cs typeface="Times New Roman" pitchFamily="18" charset="0"/>
            </a:endParaRPr>
          </a:p>
          <a:p>
            <a:pPr>
              <a:lnSpc>
                <a:spcPct val="160000"/>
              </a:lnSpc>
            </a:pPr>
            <a:r>
              <a:rPr lang="ru-RU" sz="2800" dirty="0" smtClean="0">
                <a:latin typeface="Times New Roman" pitchFamily="18" charset="0"/>
                <a:cs typeface="Times New Roman" pitchFamily="18" charset="0"/>
              </a:rPr>
              <a:t>В средней школа №4 она работает 35 лет.</a:t>
            </a:r>
          </a:p>
          <a:p>
            <a:pPr>
              <a:lnSpc>
                <a:spcPct val="160000"/>
              </a:lnSpc>
            </a:pPr>
            <a:r>
              <a:rPr lang="ru-RU" sz="2800" dirty="0" smtClean="0">
                <a:latin typeface="Times New Roman" pitchFamily="18" charset="0"/>
                <a:cs typeface="Times New Roman" pitchFamily="18" charset="0"/>
              </a:rPr>
              <a:t> Её </a:t>
            </a:r>
            <a:r>
              <a:rPr lang="ru-RU" sz="2800" dirty="0" err="1" smtClean="0">
                <a:latin typeface="Times New Roman" pitchFamily="18" charset="0"/>
                <a:cs typeface="Times New Roman" pitchFamily="18" charset="0"/>
              </a:rPr>
              <a:t>ыпускники</a:t>
            </a:r>
            <a:r>
              <a:rPr lang="ru-RU" sz="2800" dirty="0" smtClean="0">
                <a:latin typeface="Times New Roman" pitchFamily="18" charset="0"/>
                <a:cs typeface="Times New Roman" pitchFamily="18" charset="0"/>
              </a:rPr>
              <a:t> имеют прочные знания и сформированные навыки, успешно сдают вступительные экзамены в ВУЗы, закончили престижные ВУЗы страны, такие, как Новосибирский университет, Казанский институт и институт Баумана.</a:t>
            </a:r>
          </a:p>
          <a:p>
            <a:pPr>
              <a:lnSpc>
                <a:spcPct val="160000"/>
              </a:lnSpc>
            </a:pPr>
            <a:r>
              <a:rPr lang="ru-RU" sz="2800" dirty="0" smtClean="0">
                <a:latin typeface="Times New Roman" pitchFamily="18" charset="0"/>
                <a:cs typeface="Times New Roman" pitchFamily="18" charset="0"/>
              </a:rPr>
              <a:t> 18 лет работала завучем по учебно-воспитательной работе. В 1989 году получила звание «Отличник народного просвещения».</a:t>
            </a:r>
          </a:p>
          <a:p>
            <a:pPr algn="ctr"/>
            <a:endParaRPr lang="ru-RU" sz="2800" b="1" dirty="0">
              <a:latin typeface="Times New Roman" pitchFamily="18" charset="0"/>
              <a:cs typeface="Times New Roman" pitchFamily="18" charset="0"/>
            </a:endParaRPr>
          </a:p>
          <a:p>
            <a:pPr algn="ctr"/>
            <a:endParaRPr lang="ru-RU" sz="2800" b="1" dirty="0" smtClean="0">
              <a:latin typeface="Times New Roman" pitchFamily="18" charset="0"/>
              <a:cs typeface="Times New Roman" pitchFamily="18" charset="0"/>
            </a:endParaRPr>
          </a:p>
          <a:p>
            <a:pPr algn="ctr"/>
            <a:endParaRPr lang="ru-RU" sz="2800" b="1" dirty="0">
              <a:latin typeface="Times New Roman" pitchFamily="18" charset="0"/>
              <a:cs typeface="Times New Roman" pitchFamily="18" charset="0"/>
            </a:endParaRPr>
          </a:p>
          <a:p>
            <a:pPr algn="ctr"/>
            <a:endParaRPr lang="ru-RU" sz="2800" b="1" dirty="0">
              <a:latin typeface="Times New Roman" pitchFamily="18" charset="0"/>
              <a:cs typeface="Times New Roman" pitchFamily="18" charset="0"/>
            </a:endParaRPr>
          </a:p>
        </p:txBody>
      </p:sp>
      <p:pic>
        <p:nvPicPr>
          <p:cNvPr id="2050" name="Picture 2" descr="C:\Users\Алексей\Desktop\проект\IMG_5580.JPG"/>
          <p:cNvPicPr>
            <a:picLocks noChangeAspect="1" noChangeArrowheads="1"/>
          </p:cNvPicPr>
          <p:nvPr/>
        </p:nvPicPr>
        <p:blipFill>
          <a:blip r:embed="rId3" cstate="print"/>
          <a:srcRect/>
          <a:stretch>
            <a:fillRect/>
          </a:stretch>
        </p:blipFill>
        <p:spPr bwMode="auto">
          <a:xfrm>
            <a:off x="-252536" y="260648"/>
            <a:ext cx="4349895" cy="6192688"/>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547865" cy="1333450"/>
          </a:xfrm>
        </p:spPr>
        <p:txBody>
          <a:bodyPr>
            <a:normAutofit/>
          </a:bodyPr>
          <a:lstStyle/>
          <a:p>
            <a:pPr algn="ctr"/>
            <a:r>
              <a:rPr lang="ru-RU" sz="3600" u="sng" dirty="0" smtClean="0"/>
              <a:t>Черняева Ольга Федоровна</a:t>
            </a:r>
            <a:endParaRPr lang="ru-RU" sz="3600" u="sng" dirty="0"/>
          </a:p>
        </p:txBody>
      </p:sp>
      <p:pic>
        <p:nvPicPr>
          <p:cNvPr id="5" name="Содержимое 4" descr="IMG_4972.jpg"/>
          <p:cNvPicPr>
            <a:picLocks noGrp="1" noChangeAspect="1"/>
          </p:cNvPicPr>
          <p:nvPr>
            <p:ph idx="1"/>
          </p:nvPr>
        </p:nvPicPr>
        <p:blipFill>
          <a:blip r:embed="rId2" cstate="print"/>
          <a:stretch>
            <a:fillRect/>
          </a:stretch>
        </p:blipFill>
        <p:spPr>
          <a:xfrm>
            <a:off x="4644008" y="260648"/>
            <a:ext cx="5253074" cy="5904656"/>
          </a:xfrm>
        </p:spPr>
      </p:pic>
      <p:sp>
        <p:nvSpPr>
          <p:cNvPr id="4" name="Текст 3"/>
          <p:cNvSpPr>
            <a:spLocks noGrp="1"/>
          </p:cNvSpPr>
          <p:nvPr>
            <p:ph type="body" sz="half" idx="2"/>
          </p:nvPr>
        </p:nvSpPr>
        <p:spPr>
          <a:xfrm>
            <a:off x="0" y="1412776"/>
            <a:ext cx="4788024" cy="5445224"/>
          </a:xfrm>
        </p:spPr>
        <p:txBody>
          <a:bodyPr>
            <a:normAutofit fontScale="77500" lnSpcReduction="20000"/>
          </a:bodyPr>
          <a:lstStyle/>
          <a:p>
            <a:pPr>
              <a:lnSpc>
                <a:spcPct val="160000"/>
              </a:lnSpc>
            </a:pPr>
            <a:r>
              <a:rPr lang="ru-RU" sz="2100" dirty="0" smtClean="0"/>
              <a:t>Ольга Федоровна имела за своими плечами богатую педагогическую практику: не один класс выпустила она во взрослую жизнь. </a:t>
            </a:r>
          </a:p>
          <a:p>
            <a:pPr>
              <a:lnSpc>
                <a:spcPct val="160000"/>
              </a:lnSpc>
            </a:pPr>
            <a:r>
              <a:rPr lang="ru-RU" sz="2100" dirty="0" smtClean="0"/>
              <a:t>Первое время Ольга Федоровна работала в школе №22. О днях, проведенных в ней, героиня нашей школы вспоминает с огромной теплотой. Но вскоре Ольга Федоровна пришла работать в школу№4. «Педагогический коллектив принял меня хорошо. Ученики, правда, испытывали меня на прочность, но мне кажется, что я выдержала все испытания. Сначала было нелегко, но привыкли друг к другу. И дела пошли в гору», - вспоминает Ольга Федоровна.</a:t>
            </a:r>
          </a:p>
          <a:p>
            <a:endParaRPr lang="ru-RU" dirty="0" smtClean="0"/>
          </a:p>
          <a:p>
            <a:endParaRPr lang="ru-RU" dirty="0" smtClean="0"/>
          </a:p>
          <a:p>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08720"/>
            <a:ext cx="3106688" cy="1355750"/>
          </a:xfrm>
        </p:spPr>
        <p:txBody>
          <a:bodyPr>
            <a:noAutofit/>
          </a:bodyPr>
          <a:lstStyle/>
          <a:p>
            <a:pPr>
              <a:lnSpc>
                <a:spcPct val="150000"/>
              </a:lnSpc>
            </a:pPr>
            <a:r>
              <a:rPr lang="ru-RU" sz="3600" u="sng" dirty="0" smtClean="0"/>
              <a:t>Субботина Надежда Васильевна</a:t>
            </a:r>
            <a:endParaRPr lang="ru-RU" sz="3600" u="sng" dirty="0"/>
          </a:p>
        </p:txBody>
      </p:sp>
      <p:pic>
        <p:nvPicPr>
          <p:cNvPr id="5" name="Содержимое 4" descr="IMG_5586.JPG"/>
          <p:cNvPicPr>
            <a:picLocks noGrp="1" noChangeAspect="1"/>
          </p:cNvPicPr>
          <p:nvPr>
            <p:ph idx="1"/>
          </p:nvPr>
        </p:nvPicPr>
        <p:blipFill>
          <a:blip r:embed="rId2" cstate="print"/>
          <a:stretch>
            <a:fillRect/>
          </a:stretch>
        </p:blipFill>
        <p:spPr>
          <a:xfrm>
            <a:off x="4194308" y="260648"/>
            <a:ext cx="4888278" cy="6264696"/>
          </a:xfrm>
        </p:spPr>
      </p:pic>
      <p:sp>
        <p:nvSpPr>
          <p:cNvPr id="4" name="Текст 3"/>
          <p:cNvSpPr>
            <a:spLocks noGrp="1"/>
          </p:cNvSpPr>
          <p:nvPr>
            <p:ph type="body" sz="half" idx="2"/>
          </p:nvPr>
        </p:nvSpPr>
        <p:spPr>
          <a:xfrm>
            <a:off x="0" y="2564904"/>
            <a:ext cx="3923928" cy="5040560"/>
          </a:xfrm>
        </p:spPr>
        <p:txBody>
          <a:bodyPr>
            <a:normAutofit/>
          </a:bodyPr>
          <a:lstStyle/>
          <a:p>
            <a:pPr>
              <a:lnSpc>
                <a:spcPct val="150000"/>
              </a:lnSpc>
            </a:pPr>
            <a:r>
              <a:rPr lang="ru-RU" sz="2800" dirty="0" smtClean="0"/>
              <a:t>Работает в школе с 26.08.1978 года. В 2001 году получила звание «Почетный работник общего образования РФ».</a:t>
            </a:r>
            <a:endParaRPr lang="ru-RU" sz="28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115616" y="0"/>
            <a:ext cx="7200800" cy="836712"/>
          </a:xfrm>
        </p:spPr>
        <p:txBody>
          <a:bodyPr>
            <a:noAutofit/>
          </a:bodyPr>
          <a:lstStyle/>
          <a:p>
            <a:pPr algn="ctr"/>
            <a:r>
              <a:rPr lang="ru-RU" sz="4000" dirty="0" smtClean="0">
                <a:latin typeface="Times New Roman" pitchFamily="18" charset="0"/>
                <a:cs typeface="Times New Roman" pitchFamily="18" charset="0"/>
              </a:rPr>
              <a:t>Мы помним, мы гордимся!</a:t>
            </a:r>
            <a:endParaRPr lang="ru-RU" sz="4000" dirty="0">
              <a:latin typeface="Times New Roman" pitchFamily="18" charset="0"/>
              <a:cs typeface="Times New Roman" pitchFamily="18" charset="0"/>
            </a:endParaRPr>
          </a:p>
        </p:txBody>
      </p:sp>
      <p:pic>
        <p:nvPicPr>
          <p:cNvPr id="9" name="Рисунок 8" descr="5g5yiW3lq3w.jpg"/>
          <p:cNvPicPr>
            <a:picLocks noGrp="1" noChangeAspect="1"/>
          </p:cNvPicPr>
          <p:nvPr>
            <p:ph type="pic" idx="1"/>
          </p:nvPr>
        </p:nvPicPr>
        <p:blipFill>
          <a:blip r:embed="rId3" cstate="print"/>
          <a:srcRect t="154" b="154"/>
          <a:stretch>
            <a:fillRect/>
          </a:stretch>
        </p:blipFill>
        <p:spPr>
          <a:xfrm rot="16200000">
            <a:off x="-4067" y="840779"/>
            <a:ext cx="6021288" cy="6013154"/>
          </a:xfrm>
        </p:spPr>
      </p:pic>
      <p:sp>
        <p:nvSpPr>
          <p:cNvPr id="6" name="Текст 5"/>
          <p:cNvSpPr>
            <a:spLocks noGrp="1"/>
          </p:cNvSpPr>
          <p:nvPr>
            <p:ph type="body" sz="half" idx="2"/>
          </p:nvPr>
        </p:nvSpPr>
        <p:spPr>
          <a:xfrm>
            <a:off x="6084168" y="548680"/>
            <a:ext cx="3059832" cy="6309320"/>
          </a:xfrm>
        </p:spPr>
        <p:txBody>
          <a:bodyPr>
            <a:normAutofit fontScale="32500" lnSpcReduction="20000"/>
          </a:bodyPr>
          <a:lstStyle/>
          <a:p>
            <a:endParaRPr lang="ru-RU" dirty="0">
              <a:solidFill>
                <a:schemeClr val="tx1"/>
              </a:solidFill>
            </a:endParaRPr>
          </a:p>
          <a:p>
            <a:endParaRPr lang="ru-RU" dirty="0" smtClean="0">
              <a:solidFill>
                <a:schemeClr val="tx1"/>
              </a:solidFill>
            </a:endParaRPr>
          </a:p>
          <a:p>
            <a:endParaRPr lang="ru-RU" dirty="0">
              <a:solidFill>
                <a:schemeClr val="tx1"/>
              </a:solidFill>
            </a:endParaRPr>
          </a:p>
          <a:p>
            <a:pPr>
              <a:lnSpc>
                <a:spcPct val="170000"/>
              </a:lnSpc>
            </a:pPr>
            <a:r>
              <a:rPr lang="ru-RU" sz="5500" dirty="0" smtClean="0">
                <a:solidFill>
                  <a:schemeClr val="tx1"/>
                </a:solidFill>
                <a:latin typeface="Times New Roman" pitchFamily="18" charset="0"/>
                <a:cs typeface="Times New Roman" pitchFamily="18" charset="0"/>
              </a:rPr>
              <a:t>В 1996 году школа была отмечена грамотой главы города. В 1997-м стала призером областного конкурса «Школа года». В 1998-м школа № 4 завоевала новую высоту – лауреат республиканского конкурса «Школа года». Рыбаков Владимир Иванович стал «Директором года».</a:t>
            </a:r>
          </a:p>
          <a:p>
            <a:pPr>
              <a:lnSpc>
                <a:spcPct val="170000"/>
              </a:lnSpc>
            </a:pPr>
            <a:endParaRPr lang="ru-RU" sz="5500" dirty="0">
              <a:solidFill>
                <a:schemeClr val="tx1"/>
              </a:solidFill>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58" presetClass="entr" presetSubtype="0" ac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2.5"/>
                                          </p:val>
                                        </p:tav>
                                        <p:tav tm="100000">
                                          <p:val>
                                            <p:strVal val="#ppt_w"/>
                                          </p:val>
                                        </p:tav>
                                      </p:tavLst>
                                    </p:anim>
                                    <p:anim calcmode="lin" valueType="num">
                                      <p:cBhvr>
                                        <p:cTn id="15" dur="500" fill="hold"/>
                                        <p:tgtEl>
                                          <p:spTgt spid="9"/>
                                        </p:tgtEl>
                                        <p:attrNameLst>
                                          <p:attrName>ppt_h</p:attrName>
                                        </p:attrNameLst>
                                      </p:cBhvr>
                                      <p:tavLst>
                                        <p:tav tm="0">
                                          <p:val>
                                            <p:strVal val="#ppt_h*0.01"/>
                                          </p:val>
                                        </p:tav>
                                        <p:tav tm="100000">
                                          <p:val>
                                            <p:strVal val="#ppt_h"/>
                                          </p:val>
                                        </p:tav>
                                      </p:tavLst>
                                    </p:anim>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h+1"/>
                                          </p:val>
                                        </p:tav>
                                        <p:tav tm="100000">
                                          <p:val>
                                            <p:strVal val="#ppt_y"/>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FSeh9aqAuyg.jpg"/>
          <p:cNvPicPr>
            <a:picLocks noChangeAspect="1"/>
          </p:cNvPicPr>
          <p:nvPr/>
        </p:nvPicPr>
        <p:blipFill>
          <a:blip r:embed="rId2" cstate="print"/>
          <a:stretch>
            <a:fillRect/>
          </a:stretch>
        </p:blipFill>
        <p:spPr>
          <a:xfrm rot="318790">
            <a:off x="2460980" y="1962216"/>
            <a:ext cx="4221327" cy="2814218"/>
          </a:xfrm>
          <a:prstGeom prst="rect">
            <a:avLst/>
          </a:prstGeom>
        </p:spPr>
      </p:pic>
      <p:pic>
        <p:nvPicPr>
          <p:cNvPr id="10" name="Рисунок 9" descr="YSlGtCRWkjs.jpg"/>
          <p:cNvPicPr>
            <a:picLocks noChangeAspect="1"/>
          </p:cNvPicPr>
          <p:nvPr/>
        </p:nvPicPr>
        <p:blipFill>
          <a:blip r:embed="rId3" cstate="print"/>
          <a:stretch>
            <a:fillRect/>
          </a:stretch>
        </p:blipFill>
        <p:spPr>
          <a:xfrm rot="15532315">
            <a:off x="-761683" y="849850"/>
            <a:ext cx="3835063" cy="2556709"/>
          </a:xfrm>
          <a:prstGeom prst="rect">
            <a:avLst/>
          </a:prstGeom>
        </p:spPr>
      </p:pic>
      <p:pic>
        <p:nvPicPr>
          <p:cNvPr id="6" name="Рисунок 5" descr="6W8E3HgNM8c.jpg"/>
          <p:cNvPicPr>
            <a:picLocks noChangeAspect="1"/>
          </p:cNvPicPr>
          <p:nvPr/>
        </p:nvPicPr>
        <p:blipFill>
          <a:blip r:embed="rId4" cstate="print"/>
          <a:stretch>
            <a:fillRect/>
          </a:stretch>
        </p:blipFill>
        <p:spPr>
          <a:xfrm>
            <a:off x="6773483" y="0"/>
            <a:ext cx="2370517" cy="3555776"/>
          </a:xfrm>
          <a:prstGeom prst="rect">
            <a:avLst/>
          </a:prstGeom>
        </p:spPr>
      </p:pic>
      <p:sp>
        <p:nvSpPr>
          <p:cNvPr id="5" name="Заголовок 4"/>
          <p:cNvSpPr>
            <a:spLocks noGrp="1"/>
          </p:cNvSpPr>
          <p:nvPr>
            <p:ph type="title"/>
          </p:nvPr>
        </p:nvSpPr>
        <p:spPr>
          <a:xfrm>
            <a:off x="457200" y="274638"/>
            <a:ext cx="6491064" cy="1930226"/>
          </a:xfrm>
        </p:spPr>
        <p:txBody>
          <a:bodyPr>
            <a:normAutofit fontScale="90000"/>
          </a:bodyPr>
          <a:lstStyle/>
          <a:p>
            <a:pPr>
              <a:lnSpc>
                <a:spcPct val="150000"/>
              </a:lnSpc>
            </a:pPr>
            <a:r>
              <a:rPr lang="ru-RU" sz="2400" i="1" dirty="0" smtClean="0">
                <a:solidFill>
                  <a:schemeClr val="tx2"/>
                </a:solidFill>
                <a:latin typeface="Times New Roman" pitchFamily="18" charset="0"/>
                <a:cs typeface="Times New Roman" pitchFamily="18" charset="0"/>
              </a:rPr>
              <a:t>Дети, ученики, учителя, команды нашей школы часто становились призёрами различных соревнований. Изобилие грамот и дипломов просто поражает!  </a:t>
            </a:r>
            <a:endParaRPr lang="ru-RU" sz="2400" i="1" dirty="0">
              <a:solidFill>
                <a:schemeClr val="tx2"/>
              </a:solidFill>
              <a:latin typeface="Times New Roman" pitchFamily="18" charset="0"/>
              <a:cs typeface="Times New Roman" pitchFamily="18" charset="0"/>
            </a:endParaRPr>
          </a:p>
        </p:txBody>
      </p:sp>
      <p:pic>
        <p:nvPicPr>
          <p:cNvPr id="7" name="Рисунок 6" descr="L9RlfJ2MXyM.jpg"/>
          <p:cNvPicPr>
            <a:picLocks noChangeAspect="1"/>
          </p:cNvPicPr>
          <p:nvPr/>
        </p:nvPicPr>
        <p:blipFill>
          <a:blip r:embed="rId5" cstate="print"/>
          <a:stretch>
            <a:fillRect/>
          </a:stretch>
        </p:blipFill>
        <p:spPr>
          <a:xfrm rot="560553">
            <a:off x="-354468" y="3456582"/>
            <a:ext cx="4572000" cy="3429672"/>
          </a:xfrm>
          <a:prstGeom prst="rect">
            <a:avLst/>
          </a:prstGeom>
        </p:spPr>
      </p:pic>
      <p:pic>
        <p:nvPicPr>
          <p:cNvPr id="9" name="Рисунок 8" descr="GqzUgomHAX0.jpg"/>
          <p:cNvPicPr>
            <a:picLocks noChangeAspect="1"/>
          </p:cNvPicPr>
          <p:nvPr/>
        </p:nvPicPr>
        <p:blipFill>
          <a:blip r:embed="rId6" cstate="print"/>
          <a:stretch>
            <a:fillRect/>
          </a:stretch>
        </p:blipFill>
        <p:spPr>
          <a:xfrm>
            <a:off x="3419872" y="3933056"/>
            <a:ext cx="2952328" cy="3312368"/>
          </a:xfrm>
          <a:prstGeom prst="rect">
            <a:avLst/>
          </a:prstGeom>
        </p:spPr>
      </p:pic>
      <p:pic>
        <p:nvPicPr>
          <p:cNvPr id="11" name="Рисунок 10" descr="YtOauSbgClw.jpg"/>
          <p:cNvPicPr>
            <a:picLocks noChangeAspect="1"/>
          </p:cNvPicPr>
          <p:nvPr/>
        </p:nvPicPr>
        <p:blipFill>
          <a:blip r:embed="rId7" cstate="print"/>
          <a:stretch>
            <a:fillRect/>
          </a:stretch>
        </p:blipFill>
        <p:spPr>
          <a:xfrm rot="15597107">
            <a:off x="5776467" y="3565451"/>
            <a:ext cx="3932802" cy="2964724"/>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150000" y="150000"/>
                                    </p:animScale>
                                  </p:childTnLst>
                                </p:cTn>
                              </p:par>
                            </p:childTnLst>
                          </p:cTn>
                        </p:par>
                        <p:par>
                          <p:cTn id="7" fill="hold">
                            <p:stCondLst>
                              <p:cond delay="2000"/>
                            </p:stCondLst>
                            <p:childTnLst>
                              <p:par>
                                <p:cTn id="8" presetID="35"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anim calcmode="lin" valueType="num">
                                      <p:cBhvr>
                                        <p:cTn id="11" dur="2000" fill="hold"/>
                                        <p:tgtEl>
                                          <p:spTgt spid="5"/>
                                        </p:tgtEl>
                                        <p:attrNameLst>
                                          <p:attrName>style.rotation</p:attrName>
                                        </p:attrNameLst>
                                      </p:cBhvr>
                                      <p:tavLst>
                                        <p:tav tm="0">
                                          <p:val>
                                            <p:fltVal val="720"/>
                                          </p:val>
                                        </p:tav>
                                        <p:tav tm="100000">
                                          <p:val>
                                            <p:fltVal val="0"/>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ppt_w</p:attrName>
                                        </p:attrNameLst>
                                      </p:cBhvr>
                                      <p:tavLst>
                                        <p:tav tm="0">
                                          <p:val>
                                            <p:fltVal val="0"/>
                                          </p:val>
                                        </p:tav>
                                        <p:tav tm="100000">
                                          <p:val>
                                            <p:strVal val="#ppt_w"/>
                                          </p:val>
                                        </p:tav>
                                      </p:tavLst>
                                    </p:anim>
                                  </p:childTnLst>
                                </p:cTn>
                              </p:par>
                            </p:childTnLst>
                          </p:cTn>
                        </p:par>
                        <p:par>
                          <p:cTn id="14" fill="hold">
                            <p:stCondLst>
                              <p:cond delay="40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childTnLst>
                          </p:cTn>
                        </p:par>
                        <p:par>
                          <p:cTn id="20" fill="hold">
                            <p:stCondLst>
                              <p:cond delay="5000"/>
                            </p:stCondLst>
                            <p:childTnLst>
                              <p:par>
                                <p:cTn id="21" presetID="17"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LE_jbLnN2N4.jpg"/>
          <p:cNvPicPr>
            <a:picLocks noGrp="1" noChangeAspect="1"/>
          </p:cNvPicPr>
          <p:nvPr>
            <p:ph type="pic" idx="1"/>
          </p:nvPr>
        </p:nvPicPr>
        <p:blipFill>
          <a:blip r:embed="rId2" cstate="print"/>
          <a:srcRect l="5556" r="5556"/>
          <a:stretch>
            <a:fillRect/>
          </a:stretch>
        </p:blipFill>
        <p:spPr>
          <a:xfrm>
            <a:off x="0" y="0"/>
            <a:ext cx="9144000" cy="6858000"/>
          </a:xfrm>
        </p:spPr>
      </p:pic>
      <p:sp>
        <p:nvSpPr>
          <p:cNvPr id="11" name="Текст 10"/>
          <p:cNvSpPr>
            <a:spLocks noGrp="1"/>
          </p:cNvSpPr>
          <p:nvPr>
            <p:ph type="body" sz="half" idx="2"/>
          </p:nvPr>
        </p:nvSpPr>
        <p:spPr>
          <a:xfrm>
            <a:off x="251520" y="4581128"/>
            <a:ext cx="7776864" cy="2276872"/>
          </a:xfrm>
        </p:spPr>
        <p:txBody>
          <a:bodyPr>
            <a:normAutofit fontScale="62500" lnSpcReduction="20000"/>
          </a:bodyPr>
          <a:lstStyle/>
          <a:p>
            <a:pPr>
              <a:lnSpc>
                <a:spcPct val="170000"/>
              </a:lnSpc>
            </a:pPr>
            <a:r>
              <a:rPr lang="ru-RU" sz="2900" b="1" dirty="0" smtClean="0">
                <a:solidFill>
                  <a:schemeClr val="tx1">
                    <a:lumMod val="95000"/>
                    <a:lumOff val="5000"/>
                  </a:schemeClr>
                </a:solidFill>
                <a:latin typeface="Times New Roman" pitchFamily="18" charset="0"/>
                <a:cs typeface="Times New Roman" pitchFamily="18" charset="0"/>
              </a:rPr>
              <a:t>На месте, где стоит школа был пустырь.</a:t>
            </a:r>
          </a:p>
          <a:p>
            <a:pPr>
              <a:lnSpc>
                <a:spcPct val="170000"/>
              </a:lnSpc>
            </a:pPr>
            <a:r>
              <a:rPr lang="ru-RU" sz="2900" b="1" dirty="0" smtClean="0">
                <a:solidFill>
                  <a:schemeClr val="tx1">
                    <a:lumMod val="95000"/>
                    <a:lumOff val="5000"/>
                  </a:schemeClr>
                </a:solidFill>
                <a:latin typeface="Times New Roman" pitchFamily="18" charset="0"/>
                <a:cs typeface="Times New Roman" pitchFamily="18" charset="0"/>
              </a:rPr>
              <a:t>Впервые школа № 4 открыла двери для учеников в 1969 году. 11 </a:t>
            </a:r>
            <a:r>
              <a:rPr lang="ru-RU" sz="2900" b="1" smtClean="0">
                <a:solidFill>
                  <a:schemeClr val="tx1">
                    <a:lumMod val="95000"/>
                    <a:lumOff val="5000"/>
                  </a:schemeClr>
                </a:solidFill>
                <a:latin typeface="Times New Roman" pitchFamily="18" charset="0"/>
                <a:cs typeface="Times New Roman" pitchFamily="18" charset="0"/>
              </a:rPr>
              <a:t>сентября </a:t>
            </a:r>
            <a:r>
              <a:rPr lang="ru-RU" sz="2900" b="1" smtClean="0">
                <a:solidFill>
                  <a:schemeClr val="tx1">
                    <a:lumMod val="95000"/>
                    <a:lumOff val="5000"/>
                  </a:schemeClr>
                </a:solidFill>
                <a:latin typeface="Times New Roman" pitchFamily="18" charset="0"/>
                <a:cs typeface="Times New Roman" pitchFamily="18" charset="0"/>
              </a:rPr>
              <a:t>первыми  приступили </a:t>
            </a:r>
            <a:r>
              <a:rPr lang="ru-RU" sz="2900" b="1" dirty="0" smtClean="0">
                <a:solidFill>
                  <a:schemeClr val="tx1">
                    <a:lumMod val="95000"/>
                    <a:lumOff val="5000"/>
                  </a:schemeClr>
                </a:solidFill>
                <a:latin typeface="Times New Roman" pitchFamily="18" charset="0"/>
                <a:cs typeface="Times New Roman" pitchFamily="18" charset="0"/>
              </a:rPr>
              <a:t>к занятиям первоклассники. В классах было около 40 учеников. Школа была очень перегружена, приходилось работать в три смены.</a:t>
            </a:r>
          </a:p>
          <a:p>
            <a:endParaRPr lang="ru-RU"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044624" y="2708920"/>
            <a:ext cx="4355976" cy="720080"/>
          </a:xfrm>
        </p:spPr>
        <p:txBody>
          <a:bodyPr>
            <a:noAutofit/>
          </a:bodyPr>
          <a:lstStyle/>
          <a:p>
            <a:pPr algn="ctr"/>
            <a:r>
              <a:rPr lang="ru-RU" sz="3600" dirty="0" smtClean="0">
                <a:latin typeface="Times New Roman" pitchFamily="18" charset="0"/>
                <a:cs typeface="Times New Roman" pitchFamily="18" charset="0"/>
              </a:rPr>
              <a:t>Походы</a:t>
            </a:r>
            <a:endParaRPr lang="ru-RU" sz="3600" dirty="0">
              <a:latin typeface="Times New Roman" pitchFamily="18" charset="0"/>
              <a:cs typeface="Times New Roman" pitchFamily="18" charset="0"/>
            </a:endParaRPr>
          </a:p>
        </p:txBody>
      </p:sp>
      <p:pic>
        <p:nvPicPr>
          <p:cNvPr id="9" name="Содержимое 8" descr="IMG_5654.JPG"/>
          <p:cNvPicPr>
            <a:picLocks noGrp="1" noChangeAspect="1"/>
          </p:cNvPicPr>
          <p:nvPr>
            <p:ph sz="half" idx="2"/>
          </p:nvPr>
        </p:nvPicPr>
        <p:blipFill>
          <a:blip r:embed="rId3" cstate="print"/>
          <a:stretch>
            <a:fillRect/>
          </a:stretch>
        </p:blipFill>
        <p:spPr>
          <a:xfrm rot="6450784">
            <a:off x="2177722" y="1047683"/>
            <a:ext cx="4225811" cy="3513019"/>
          </a:xfrm>
          <a:prstGeom prst="rect">
            <a:avLst/>
          </a:prstGeom>
          <a:ln>
            <a:noFill/>
          </a:ln>
          <a:effectLst>
            <a:softEdge rad="112500"/>
          </a:effectLst>
        </p:spPr>
      </p:pic>
      <p:sp>
        <p:nvSpPr>
          <p:cNvPr id="7" name="Текст 6"/>
          <p:cNvSpPr>
            <a:spLocks noGrp="1"/>
          </p:cNvSpPr>
          <p:nvPr>
            <p:ph type="body" sz="quarter" idx="3"/>
          </p:nvPr>
        </p:nvSpPr>
        <p:spPr>
          <a:xfrm>
            <a:off x="4499992" y="-486209"/>
            <a:ext cx="4185791" cy="972418"/>
          </a:xfrm>
        </p:spPr>
        <p:txBody>
          <a:bodyPr>
            <a:normAutofit/>
          </a:bodyPr>
          <a:lstStyle/>
          <a:p>
            <a:pPr algn="ctr"/>
            <a:r>
              <a:rPr lang="ru-RU" sz="3200" dirty="0" smtClean="0">
                <a:latin typeface="Times New Roman" pitchFamily="18" charset="0"/>
                <a:cs typeface="Times New Roman" pitchFamily="18" charset="0"/>
              </a:rPr>
              <a:t>КВН в школе</a:t>
            </a:r>
            <a:endParaRPr lang="ru-RU" sz="3200" dirty="0">
              <a:latin typeface="Times New Roman" pitchFamily="18" charset="0"/>
              <a:cs typeface="Times New Roman" pitchFamily="18" charset="0"/>
            </a:endParaRPr>
          </a:p>
        </p:txBody>
      </p:sp>
      <p:pic>
        <p:nvPicPr>
          <p:cNvPr id="10" name="Содержимое 9" descr="IMG_5653.JPG"/>
          <p:cNvPicPr>
            <a:picLocks noGrp="1" noChangeAspect="1"/>
          </p:cNvPicPr>
          <p:nvPr>
            <p:ph sz="quarter" idx="4"/>
          </p:nvPr>
        </p:nvPicPr>
        <p:blipFill>
          <a:blip r:embed="rId4" cstate="print"/>
          <a:stretch>
            <a:fillRect/>
          </a:stretch>
        </p:blipFill>
        <p:spPr>
          <a:xfrm>
            <a:off x="251520" y="3683431"/>
            <a:ext cx="4761855" cy="3174570"/>
          </a:xfrm>
        </p:spPr>
      </p:pic>
      <p:pic>
        <p:nvPicPr>
          <p:cNvPr id="11" name="Рисунок 10" descr="IMG_5655.JPG"/>
          <p:cNvPicPr>
            <a:picLocks noChangeAspect="1"/>
          </p:cNvPicPr>
          <p:nvPr/>
        </p:nvPicPr>
        <p:blipFill>
          <a:blip r:embed="rId5" cstate="print"/>
          <a:stretch>
            <a:fillRect/>
          </a:stretch>
        </p:blipFill>
        <p:spPr>
          <a:xfrm>
            <a:off x="-396552" y="-243408"/>
            <a:ext cx="4104456" cy="2736304"/>
          </a:xfrm>
          <a:prstGeom prst="rect">
            <a:avLst/>
          </a:prstGeom>
        </p:spPr>
      </p:pic>
      <p:pic>
        <p:nvPicPr>
          <p:cNvPr id="12" name="Рисунок 11" descr="IMG_5657.JPG"/>
          <p:cNvPicPr>
            <a:picLocks noChangeAspect="1"/>
          </p:cNvPicPr>
          <p:nvPr/>
        </p:nvPicPr>
        <p:blipFill>
          <a:blip r:embed="rId6" cstate="print"/>
          <a:stretch>
            <a:fillRect/>
          </a:stretch>
        </p:blipFill>
        <p:spPr>
          <a:xfrm rot="4748041">
            <a:off x="5765547" y="3327383"/>
            <a:ext cx="3888432" cy="3004080"/>
          </a:xfrm>
          <a:prstGeom prst="rect">
            <a:avLst/>
          </a:prstGeom>
        </p:spPr>
      </p:pic>
      <p:pic>
        <p:nvPicPr>
          <p:cNvPr id="13" name="Рисунок 12" descr="IMG_5652.JPG"/>
          <p:cNvPicPr>
            <a:picLocks noChangeAspect="1"/>
          </p:cNvPicPr>
          <p:nvPr/>
        </p:nvPicPr>
        <p:blipFill>
          <a:blip r:embed="rId7" cstate="print"/>
          <a:stretch>
            <a:fillRect/>
          </a:stretch>
        </p:blipFill>
        <p:spPr>
          <a:xfrm rot="703271">
            <a:off x="6444208" y="692696"/>
            <a:ext cx="3240360" cy="2160240"/>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5"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C3VHpR3n8Q.jpg"/>
          <p:cNvPicPr>
            <a:picLocks noChangeAspect="1"/>
          </p:cNvPicPr>
          <p:nvPr/>
        </p:nvPicPr>
        <p:blipFill>
          <a:blip r:embed="rId3" cstate="print"/>
          <a:stretch>
            <a:fillRect/>
          </a:stretch>
        </p:blipFill>
        <p:spPr>
          <a:xfrm>
            <a:off x="-2700808" y="0"/>
            <a:ext cx="6192180" cy="4128120"/>
          </a:xfrm>
          <a:prstGeom prst="rect">
            <a:avLst/>
          </a:prstGeom>
          <a:ln>
            <a:noFill/>
          </a:ln>
          <a:effectLst>
            <a:softEdge rad="112500"/>
          </a:effectLst>
        </p:spPr>
      </p:pic>
      <p:pic>
        <p:nvPicPr>
          <p:cNvPr id="3" name="Рисунок 2" descr="IMG_5571.JPG"/>
          <p:cNvPicPr>
            <a:picLocks noChangeAspect="1"/>
          </p:cNvPicPr>
          <p:nvPr/>
        </p:nvPicPr>
        <p:blipFill>
          <a:blip r:embed="rId4" cstate="print"/>
          <a:stretch>
            <a:fillRect/>
          </a:stretch>
        </p:blipFill>
        <p:spPr>
          <a:xfrm rot="1072944">
            <a:off x="3435228" y="2991137"/>
            <a:ext cx="5721334" cy="3814223"/>
          </a:xfrm>
          <a:prstGeom prst="rect">
            <a:avLst/>
          </a:prstGeom>
          <a:ln>
            <a:noFill/>
          </a:ln>
          <a:effectLst>
            <a:softEdge rad="112500"/>
          </a:effectLst>
        </p:spPr>
      </p:pic>
      <p:pic>
        <p:nvPicPr>
          <p:cNvPr id="4" name="Рисунок 3" descr="7Qg6LUr5f-s.jpg"/>
          <p:cNvPicPr>
            <a:picLocks noChangeAspect="1"/>
          </p:cNvPicPr>
          <p:nvPr/>
        </p:nvPicPr>
        <p:blipFill>
          <a:blip r:embed="rId5" cstate="print"/>
          <a:stretch>
            <a:fillRect/>
          </a:stretch>
        </p:blipFill>
        <p:spPr>
          <a:xfrm rot="20937855">
            <a:off x="-324544" y="3406140"/>
            <a:ext cx="4602480" cy="3451860"/>
          </a:xfrm>
          <a:prstGeom prst="rect">
            <a:avLst/>
          </a:prstGeom>
          <a:ln>
            <a:noFill/>
          </a:ln>
          <a:effectLst>
            <a:softEdge rad="112500"/>
          </a:effectLst>
        </p:spPr>
      </p:pic>
      <p:pic>
        <p:nvPicPr>
          <p:cNvPr id="5" name="Рисунок 4" descr="IMG_5649.JPG"/>
          <p:cNvPicPr>
            <a:picLocks noChangeAspect="1"/>
          </p:cNvPicPr>
          <p:nvPr/>
        </p:nvPicPr>
        <p:blipFill>
          <a:blip r:embed="rId6" cstate="print"/>
          <a:stretch>
            <a:fillRect/>
          </a:stretch>
        </p:blipFill>
        <p:spPr>
          <a:xfrm>
            <a:off x="3923928" y="0"/>
            <a:ext cx="5220072" cy="3284984"/>
          </a:xfrm>
          <a:prstGeom prst="rect">
            <a:avLst/>
          </a:prstGeom>
          <a:ln>
            <a:noFill/>
          </a:ln>
          <a:effectLst>
            <a:softEdge rad="112500"/>
          </a:effectLst>
        </p:spPr>
      </p:pic>
      <p:sp>
        <p:nvSpPr>
          <p:cNvPr id="6" name="TextBox 5"/>
          <p:cNvSpPr txBox="1"/>
          <p:nvPr/>
        </p:nvSpPr>
        <p:spPr>
          <a:xfrm>
            <a:off x="1691680" y="4509120"/>
            <a:ext cx="4608512" cy="2585323"/>
          </a:xfrm>
          <a:prstGeom prst="rect">
            <a:avLst/>
          </a:prstGeom>
          <a:noFill/>
        </p:spPr>
        <p:txBody>
          <a:bodyPr wrap="square" rtlCol="0">
            <a:spAutoFit/>
          </a:bodyPr>
          <a:lstStyle/>
          <a:p>
            <a:pPr algn="ctr"/>
            <a:r>
              <a:rPr lang="ru-RU" sz="5400" b="1" dirty="0" smtClean="0">
                <a:solidFill>
                  <a:srgbClr val="C00000"/>
                </a:solidFill>
                <a:latin typeface="Times New Roman" pitchFamily="18" charset="0"/>
                <a:cs typeface="Times New Roman" pitchFamily="18" charset="0"/>
              </a:rPr>
              <a:t>СПАСИБО ВАМ, УЧИТЕЛЯ!!!</a:t>
            </a:r>
            <a:endParaRPr lang="ru-RU" sz="5400" b="1" dirty="0">
              <a:solidFill>
                <a:srgbClr val="C00000"/>
              </a:solidFill>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0" fill="hold"/>
                                        <p:tgtEl>
                                          <p:spTgt spid="6"/>
                                        </p:tgtEl>
                                        <p:attrNameLst>
                                          <p:attrName>ppt_x</p:attrName>
                                        </p:attrNameLst>
                                      </p:cBhvr>
                                      <p:tavLst>
                                        <p:tav tm="0">
                                          <p:val>
                                            <p:strVal val="#ppt_x"/>
                                          </p:val>
                                        </p:tav>
                                        <p:tav tm="100000">
                                          <p:val>
                                            <p:strVal val="#ppt_x"/>
                                          </p:val>
                                        </p:tav>
                                      </p:tavLst>
                                    </p:anim>
                                    <p:anim calcmode="lin" valueType="num">
                                      <p:cBhvr>
                                        <p:cTn id="8" dur="15000" fill="hold"/>
                                        <p:tgtEl>
                                          <p:spTgt spid="6"/>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лексей\Desktop\проект\i (1).jpg"/>
          <p:cNvPicPr>
            <a:picLocks noChangeAspect="1" noChangeArrowheads="1"/>
          </p:cNvPicPr>
          <p:nvPr/>
        </p:nvPicPr>
        <p:blipFill>
          <a:blip r:embed="rId2" cstate="print"/>
          <a:srcRect/>
          <a:stretch>
            <a:fillRect/>
          </a:stretch>
        </p:blipFill>
        <p:spPr bwMode="auto">
          <a:xfrm>
            <a:off x="-396552" y="-243408"/>
            <a:ext cx="9540552" cy="8064896"/>
          </a:xfrm>
          <a:prstGeom prst="rect">
            <a:avLst/>
          </a:prstGeom>
          <a:noFill/>
        </p:spPr>
      </p:pic>
      <p:sp>
        <p:nvSpPr>
          <p:cNvPr id="5" name="Заголовок 4"/>
          <p:cNvSpPr>
            <a:spLocks noGrp="1"/>
          </p:cNvSpPr>
          <p:nvPr>
            <p:ph type="ctrTitle"/>
          </p:nvPr>
        </p:nvSpPr>
        <p:spPr>
          <a:xfrm>
            <a:off x="611560" y="1196752"/>
            <a:ext cx="7198568" cy="4464495"/>
          </a:xfrm>
        </p:spPr>
        <p:txBody>
          <a:bodyPr>
            <a:noAutofit/>
          </a:bodyPr>
          <a:lstStyle/>
          <a:p>
            <a:r>
              <a:rPr lang="ru-RU" sz="11000" dirty="0" smtClean="0">
                <a:solidFill>
                  <a:srgbClr val="002060"/>
                </a:solidFill>
                <a:latin typeface="Mistral" pitchFamily="66" charset="0"/>
                <a:ea typeface="DotumChe" pitchFamily="49" charset="-127"/>
                <a:cs typeface="Raavi" pitchFamily="34" charset="0"/>
              </a:rPr>
              <a:t>Директора школы </a:t>
            </a:r>
            <a:endParaRPr lang="ru-RU" sz="11000" dirty="0">
              <a:solidFill>
                <a:srgbClr val="002060"/>
              </a:solidFill>
              <a:latin typeface="Mistral" pitchFamily="66" charset="0"/>
              <a:ea typeface="DotumChe" pitchFamily="49" charset="-127"/>
              <a:cs typeface="Raav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9552" y="-243408"/>
            <a:ext cx="3672408" cy="2530202"/>
          </a:xfrm>
        </p:spPr>
        <p:txBody>
          <a:bodyPr>
            <a:noAutofit/>
          </a:bodyPr>
          <a:lstStyle/>
          <a:p>
            <a:pPr algn="ctr">
              <a:lnSpc>
                <a:spcPct val="150000"/>
              </a:lnSpc>
            </a:pPr>
            <a:r>
              <a:rPr lang="ru-RU" sz="3600" b="1" u="sng" dirty="0" smtClean="0">
                <a:latin typeface="Times New Roman" pitchFamily="18" charset="0"/>
                <a:cs typeface="Times New Roman" pitchFamily="18" charset="0"/>
              </a:rPr>
              <a:t/>
            </a:r>
            <a:br>
              <a:rPr lang="ru-RU" sz="3600" b="1" u="sng" dirty="0" smtClean="0">
                <a:latin typeface="Times New Roman" pitchFamily="18" charset="0"/>
                <a:cs typeface="Times New Roman" pitchFamily="18" charset="0"/>
              </a:rPr>
            </a:br>
            <a:r>
              <a:rPr lang="ru-RU" sz="3600" b="1" u="sng" dirty="0" smtClean="0">
                <a:latin typeface="Times New Roman" pitchFamily="18" charset="0"/>
                <a:cs typeface="Times New Roman" pitchFamily="18" charset="0"/>
              </a:rPr>
              <a:t> </a:t>
            </a:r>
            <a:r>
              <a:rPr lang="ru-RU" sz="3600" dirty="0" smtClean="0"/>
              <a:t/>
            </a:r>
            <a:br>
              <a:rPr lang="ru-RU" sz="3600" dirty="0" smtClean="0"/>
            </a:br>
            <a:r>
              <a:rPr lang="ru-RU" sz="3600" u="sng" dirty="0" smtClean="0">
                <a:latin typeface="Times New Roman" pitchFamily="18" charset="0"/>
                <a:cs typeface="Times New Roman" pitchFamily="18" charset="0"/>
              </a:rPr>
              <a:t>Бакланова Клара Александровна</a:t>
            </a:r>
            <a:endParaRPr lang="ru-RU" sz="3600" u="sng" dirty="0">
              <a:latin typeface="Times New Roman" pitchFamily="18" charset="0"/>
              <a:cs typeface="Times New Roman" pitchFamily="18" charset="0"/>
            </a:endParaRPr>
          </a:p>
        </p:txBody>
      </p:sp>
      <p:sp>
        <p:nvSpPr>
          <p:cNvPr id="11" name="Текст 10"/>
          <p:cNvSpPr>
            <a:spLocks noGrp="1"/>
          </p:cNvSpPr>
          <p:nvPr>
            <p:ph type="body" sz="half" idx="2"/>
          </p:nvPr>
        </p:nvSpPr>
        <p:spPr>
          <a:xfrm>
            <a:off x="467544" y="2321496"/>
            <a:ext cx="3672408" cy="4536504"/>
          </a:xfrm>
        </p:spPr>
        <p:txBody>
          <a:bodyPr>
            <a:normAutofit/>
          </a:bodyPr>
          <a:lstStyle/>
          <a:p>
            <a:pPr>
              <a:lnSpc>
                <a:spcPct val="150000"/>
              </a:lnSpc>
            </a:pPr>
            <a:r>
              <a:rPr lang="ru-RU" sz="2800" dirty="0" smtClean="0">
                <a:latin typeface="Times New Roman" pitchFamily="18" charset="0"/>
                <a:cs typeface="Times New Roman" pitchFamily="18" charset="0"/>
              </a:rPr>
              <a:t>Была директором школы с 1969 по 1982. Учитель русского языка и литературы, также вела уроки истории.</a:t>
            </a:r>
            <a:endParaRPr lang="ru-RU" sz="2800" dirty="0"/>
          </a:p>
        </p:txBody>
      </p:sp>
      <p:pic>
        <p:nvPicPr>
          <p:cNvPr id="7" name="Рисунок 6" descr="IMG_4932.jpg"/>
          <p:cNvPicPr>
            <a:picLocks noChangeAspect="1"/>
          </p:cNvPicPr>
          <p:nvPr/>
        </p:nvPicPr>
        <p:blipFill>
          <a:blip r:embed="rId3" cstate="print"/>
          <a:stretch>
            <a:fillRect/>
          </a:stretch>
        </p:blipFill>
        <p:spPr>
          <a:xfrm rot="5400000">
            <a:off x="3533800" y="1122040"/>
            <a:ext cx="6732240" cy="4488160"/>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IMG_4982.jpg"/>
          <p:cNvPicPr>
            <a:picLocks noGrp="1" noChangeAspect="1"/>
          </p:cNvPicPr>
          <p:nvPr>
            <p:ph idx="1"/>
          </p:nvPr>
        </p:nvPicPr>
        <p:blipFill>
          <a:blip r:embed="rId3" cstate="print"/>
          <a:stretch>
            <a:fillRect/>
          </a:stretch>
        </p:blipFill>
        <p:spPr>
          <a:xfrm>
            <a:off x="4716016" y="260648"/>
            <a:ext cx="4191254" cy="6285034"/>
          </a:xfrm>
        </p:spPr>
      </p:pic>
      <p:sp>
        <p:nvSpPr>
          <p:cNvPr id="7" name="Текст 6"/>
          <p:cNvSpPr>
            <a:spLocks noGrp="1"/>
          </p:cNvSpPr>
          <p:nvPr>
            <p:ph type="body" sz="half" idx="2"/>
          </p:nvPr>
        </p:nvSpPr>
        <p:spPr>
          <a:xfrm>
            <a:off x="251520" y="0"/>
            <a:ext cx="3888432" cy="5832648"/>
          </a:xfrm>
        </p:spPr>
        <p:txBody>
          <a:bodyPr>
            <a:noAutofit/>
          </a:bodyPr>
          <a:lstStyle/>
          <a:p>
            <a:pPr algn="ctr">
              <a:lnSpc>
                <a:spcPct val="150000"/>
              </a:lnSpc>
            </a:pPr>
            <a:r>
              <a:rPr lang="ru-RU" sz="4800" b="1" u="sng" dirty="0" smtClean="0">
                <a:latin typeface="Times New Roman" pitchFamily="18" charset="0"/>
                <a:cs typeface="Times New Roman" pitchFamily="18" charset="0"/>
              </a:rPr>
              <a:t>Старых Людмила Дмитриевна</a:t>
            </a:r>
          </a:p>
          <a:p>
            <a:pPr>
              <a:lnSpc>
                <a:spcPct val="150000"/>
              </a:lnSpc>
            </a:pPr>
            <a:r>
              <a:rPr lang="ru-RU" sz="2800" dirty="0" smtClean="0">
                <a:latin typeface="Times New Roman" pitchFamily="18" charset="0"/>
                <a:cs typeface="Times New Roman" pitchFamily="18" charset="0"/>
              </a:rPr>
              <a:t>Возглавляла школу с 1982 по 1984. Была учителем физики.</a:t>
            </a:r>
          </a:p>
          <a:p>
            <a:pPr algn="ctr"/>
            <a:r>
              <a:rPr lang="ru-RU" sz="4800" b="1" u="sng" dirty="0" smtClean="0">
                <a:latin typeface="Times New Roman" pitchFamily="18" charset="0"/>
                <a:cs typeface="Times New Roman" pitchFamily="18" charset="0"/>
              </a:rPr>
              <a:t>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IMG_4933.jpg"/>
          <p:cNvPicPr>
            <a:picLocks noGrp="1" noChangeAspect="1"/>
          </p:cNvPicPr>
          <p:nvPr>
            <p:ph idx="1"/>
          </p:nvPr>
        </p:nvPicPr>
        <p:blipFill>
          <a:blip r:embed="rId3" cstate="print"/>
          <a:stretch>
            <a:fillRect/>
          </a:stretch>
        </p:blipFill>
        <p:spPr>
          <a:xfrm rot="5400000">
            <a:off x="3671656" y="1233000"/>
            <a:ext cx="6266159" cy="4177439"/>
          </a:xfrm>
        </p:spPr>
      </p:pic>
      <p:sp>
        <p:nvSpPr>
          <p:cNvPr id="7" name="Текст 6"/>
          <p:cNvSpPr>
            <a:spLocks noGrp="1"/>
          </p:cNvSpPr>
          <p:nvPr>
            <p:ph type="body" sz="half" idx="2"/>
          </p:nvPr>
        </p:nvSpPr>
        <p:spPr>
          <a:xfrm>
            <a:off x="0" y="-819472"/>
            <a:ext cx="4499992" cy="6858000"/>
          </a:xfrm>
        </p:spPr>
        <p:txBody>
          <a:bodyPr>
            <a:normAutofit/>
          </a:bodyPr>
          <a:lstStyle/>
          <a:p>
            <a:endParaRPr lang="ru-RU" sz="4400" b="1" u="sng" dirty="0" smtClean="0"/>
          </a:p>
          <a:p>
            <a:pPr algn="ctr">
              <a:lnSpc>
                <a:spcPct val="150000"/>
              </a:lnSpc>
            </a:pPr>
            <a:r>
              <a:rPr lang="ru-RU" sz="4400" b="1" u="sng" dirty="0" smtClean="0">
                <a:latin typeface="Times New Roman" pitchFamily="18" charset="0"/>
                <a:cs typeface="Times New Roman" pitchFamily="18" charset="0"/>
              </a:rPr>
              <a:t>Соколова Зоя Константиновна</a:t>
            </a:r>
          </a:p>
          <a:p>
            <a:pPr>
              <a:lnSpc>
                <a:spcPct val="150000"/>
              </a:lnSpc>
            </a:pPr>
            <a:r>
              <a:rPr lang="ru-RU" sz="3200" dirty="0" smtClean="0">
                <a:latin typeface="Times New Roman" pitchFamily="18" charset="0"/>
                <a:cs typeface="Times New Roman" pitchFamily="18" charset="0"/>
              </a:rPr>
              <a:t>Была директором с  1984 по 1991. Учитель химии.</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6792"/>
            <a:ext cx="3403849" cy="1594098"/>
          </a:xfrm>
        </p:spPr>
        <p:txBody>
          <a:bodyPr>
            <a:noAutofit/>
          </a:bodyPr>
          <a:lstStyle/>
          <a:p>
            <a:pPr algn="ctr">
              <a:lnSpc>
                <a:spcPct val="150000"/>
              </a:lnSpc>
            </a:pPr>
            <a:r>
              <a:rPr lang="ru-RU" sz="4800" u="sng" dirty="0" smtClean="0">
                <a:latin typeface="Times New Roman" pitchFamily="18" charset="0"/>
                <a:cs typeface="Times New Roman" pitchFamily="18" charset="0"/>
              </a:rPr>
              <a:t>Ерёмин Александр Сергеевич</a:t>
            </a:r>
            <a:endParaRPr lang="ru-RU" sz="4800" u="sng" dirty="0">
              <a:latin typeface="Times New Roman" pitchFamily="18" charset="0"/>
              <a:cs typeface="Times New Roman" pitchFamily="18" charset="0"/>
            </a:endParaRPr>
          </a:p>
        </p:txBody>
      </p:sp>
      <p:sp>
        <p:nvSpPr>
          <p:cNvPr id="4" name="Текст 3"/>
          <p:cNvSpPr>
            <a:spLocks noGrp="1"/>
          </p:cNvSpPr>
          <p:nvPr>
            <p:ph type="body" sz="half" idx="2"/>
          </p:nvPr>
        </p:nvSpPr>
        <p:spPr>
          <a:xfrm>
            <a:off x="0" y="3501008"/>
            <a:ext cx="3995936" cy="4979095"/>
          </a:xfrm>
        </p:spPr>
        <p:txBody>
          <a:bodyPr/>
          <a:lstStyle/>
          <a:p>
            <a:pPr>
              <a:lnSpc>
                <a:spcPct val="150000"/>
              </a:lnSpc>
            </a:pPr>
            <a:r>
              <a:rPr lang="ru-RU" sz="2800" dirty="0" smtClean="0">
                <a:latin typeface="Times New Roman" pitchFamily="18" charset="0"/>
                <a:cs typeface="Times New Roman" pitchFamily="18" charset="0"/>
              </a:rPr>
              <a:t>Директор школы в 1991-1997 годах. Был учителем истории.</a:t>
            </a:r>
          </a:p>
          <a:p>
            <a:endParaRPr lang="ru-RU" dirty="0"/>
          </a:p>
        </p:txBody>
      </p:sp>
      <p:pic>
        <p:nvPicPr>
          <p:cNvPr id="7" name="Содержимое 6" descr="Безымянныйваппвапвпапрр.png"/>
          <p:cNvPicPr>
            <a:picLocks noGrp="1" noChangeAspect="1"/>
          </p:cNvPicPr>
          <p:nvPr>
            <p:ph idx="1"/>
          </p:nvPr>
        </p:nvPicPr>
        <p:blipFill>
          <a:blip r:embed="rId2" cstate="print"/>
          <a:stretch>
            <a:fillRect/>
          </a:stretch>
        </p:blipFill>
        <p:spPr>
          <a:xfrm>
            <a:off x="3995936" y="332656"/>
            <a:ext cx="4927269" cy="5853113"/>
          </a:xfr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4936.jpg"/>
          <p:cNvPicPr>
            <a:picLocks noGrp="1" noChangeAspect="1"/>
          </p:cNvPicPr>
          <p:nvPr>
            <p:ph type="pic" idx="1"/>
          </p:nvPr>
        </p:nvPicPr>
        <p:blipFill>
          <a:blip r:embed="rId3" cstate="print"/>
          <a:srcRect l="5556" r="5556"/>
          <a:stretch>
            <a:fillRect/>
          </a:stretch>
        </p:blipFill>
        <p:spPr>
          <a:xfrm rot="5400000">
            <a:off x="-1143000" y="1143000"/>
            <a:ext cx="6858000" cy="4572000"/>
          </a:xfrm>
        </p:spPr>
      </p:pic>
      <p:sp>
        <p:nvSpPr>
          <p:cNvPr id="4" name="Текст 3"/>
          <p:cNvSpPr>
            <a:spLocks noGrp="1"/>
          </p:cNvSpPr>
          <p:nvPr>
            <p:ph type="body" sz="half" idx="2"/>
          </p:nvPr>
        </p:nvSpPr>
        <p:spPr>
          <a:xfrm>
            <a:off x="4572000" y="188640"/>
            <a:ext cx="4572000" cy="6192688"/>
          </a:xfrm>
        </p:spPr>
        <p:txBody>
          <a:bodyPr>
            <a:normAutofit fontScale="92500" lnSpcReduction="20000"/>
          </a:bodyPr>
          <a:lstStyle/>
          <a:p>
            <a:pPr algn="ctr">
              <a:lnSpc>
                <a:spcPct val="150000"/>
              </a:lnSpc>
            </a:pPr>
            <a:r>
              <a:rPr lang="ru-RU" sz="4800" b="1" u="sng" dirty="0" smtClean="0">
                <a:latin typeface="Times New Roman" pitchFamily="18" charset="0"/>
                <a:cs typeface="Times New Roman" pitchFamily="18" charset="0"/>
              </a:rPr>
              <a:t>Рыбаков Владимир Иванович. </a:t>
            </a:r>
          </a:p>
          <a:p>
            <a:pPr>
              <a:lnSpc>
                <a:spcPct val="150000"/>
              </a:lnSpc>
            </a:pPr>
            <a:endParaRPr lang="ru-RU" sz="4800" b="1" u="sng" dirty="0" smtClean="0">
              <a:latin typeface="Times New Roman" pitchFamily="18" charset="0"/>
              <a:cs typeface="Times New Roman" pitchFamily="18" charset="0"/>
            </a:endParaRPr>
          </a:p>
          <a:p>
            <a:pPr>
              <a:lnSpc>
                <a:spcPct val="150000"/>
              </a:lnSpc>
            </a:pPr>
            <a:r>
              <a:rPr lang="ru-RU" sz="3600" dirty="0" smtClean="0">
                <a:latin typeface="Times New Roman" pitchFamily="18" charset="0"/>
                <a:cs typeface="Times New Roman" pitchFamily="18" charset="0"/>
              </a:rPr>
              <a:t>Был на посту директора с 1997 по 2003. Учитель физики и ОБЖ.</a:t>
            </a:r>
            <a:endParaRPr lang="ru-RU" sz="36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xml><?xml version="1.0" encoding="utf-8"?>
<a:themeOverride xmlns:a="http://schemas.openxmlformats.org/drawingml/2006/main">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1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2.xml><?xml version="1.0" encoding="utf-8"?>
<a:themeOverride xmlns:a="http://schemas.openxmlformats.org/drawingml/2006/main">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4.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5.xml><?xml version="1.0" encoding="utf-8"?>
<a:themeOverride xmlns:a="http://schemas.openxmlformats.org/drawingml/2006/main">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6.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7.xml><?xml version="1.0" encoding="utf-8"?>
<a:themeOverride xmlns:a="http://schemas.openxmlformats.org/drawingml/2006/main">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8.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5.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6.xml><?xml version="1.0" encoding="utf-8"?>
<a:themeOverride xmlns:a="http://schemas.openxmlformats.org/drawingml/2006/main">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9.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
  <TotalTime>548</TotalTime>
  <Words>929</Words>
  <Application>Microsoft Office PowerPoint</Application>
  <PresentationFormat>Экран (4:3)</PresentationFormat>
  <Paragraphs>87</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Слайд 1</vt:lpstr>
      <vt:lpstr>Цели и задачи</vt:lpstr>
      <vt:lpstr>Слайд 3</vt:lpstr>
      <vt:lpstr>Директора школы </vt:lpstr>
      <vt:lpstr>   Бакланова Клара Александровна</vt:lpstr>
      <vt:lpstr>Слайд 6</vt:lpstr>
      <vt:lpstr>Слайд 7</vt:lpstr>
      <vt:lpstr>Ерёмин Александр Сергеевич</vt:lpstr>
      <vt:lpstr>Слайд 9</vt:lpstr>
      <vt:lpstr>Слайд 10</vt:lpstr>
      <vt:lpstr>Слайд 11</vt:lpstr>
      <vt:lpstr>Слайд 12</vt:lpstr>
      <vt:lpstr>Не повторяется такое никогда…</vt:lpstr>
      <vt:lpstr>Пионерская организация 17 апреля 1975 года  пионерская дружина школы № 4  получила право носить имя Павлика Морозова. председатель совета дружины Сарапкина Оля, старшая пионер вожатая Наумова Людмила Сергеевна. Позднее бессменной старшей пионер вожатой стала  Софьянова Александра Александровна, которая сделала очень много для пионерской организации в нашей школе.</vt:lpstr>
      <vt:lpstr>Слайд 15</vt:lpstr>
      <vt:lpstr>Шерегова Вера Алексеевна </vt:lpstr>
      <vt:lpstr>1985 год – на базе школы №4 открыт экспериментальный хореографический класс. Принято 40 воспитанников.   1986 – детский ансамбль «Алфавит», созданный в первом специализированном классе, не раз становится дипломантом областных соревнований.   1989 – при школе №4 создана Студия спортивного танца.   1990 – в Студии обучается уже 180 детей.   Администрации Ленинского района, предложила на базе школы открыть Центр спортивного танца.   </vt:lpstr>
      <vt:lpstr>Школа — лицей №4 с медицинским профилем. </vt:lpstr>
      <vt:lpstr>Слайд 19</vt:lpstr>
      <vt:lpstr>Ветераны школы</vt:lpstr>
      <vt:lpstr>Слайд 21</vt:lpstr>
      <vt:lpstr>Мавриц Людмила Прокопьевна</vt:lpstr>
      <vt:lpstr>Слайд 23</vt:lpstr>
      <vt:lpstr>Слайд 24</vt:lpstr>
      <vt:lpstr>Слайд 25</vt:lpstr>
      <vt:lpstr>Черняева Ольга Федоровна</vt:lpstr>
      <vt:lpstr>Субботина Надежда Васильевна</vt:lpstr>
      <vt:lpstr>Мы помним, мы гордимся!</vt:lpstr>
      <vt:lpstr>Дети, ученики, учителя, команды нашей школы часто становились призёрами различных соревнований. Изобилие грамот и дипломов просто поражает!  </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Алексей</dc:creator>
  <cp:lastModifiedBy>Алексей</cp:lastModifiedBy>
  <cp:revision>64</cp:revision>
  <dcterms:created xsi:type="dcterms:W3CDTF">2013-04-28T09:15:45Z</dcterms:created>
  <dcterms:modified xsi:type="dcterms:W3CDTF">2013-04-30T04:16:53Z</dcterms:modified>
</cp:coreProperties>
</file>